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0.xml" ContentType="application/vnd.openxmlformats-officedocument.drawingml.chartshapes+xml"/>
  <Override PartName="/ppt/notesSlides/notesSlide2.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1"/>
  </p:notesMasterIdLst>
  <p:sldIdLst>
    <p:sldId id="263" r:id="rId2"/>
    <p:sldId id="257" r:id="rId3"/>
    <p:sldId id="258" r:id="rId4"/>
    <p:sldId id="259" r:id="rId5"/>
    <p:sldId id="260" r:id="rId6"/>
    <p:sldId id="293" r:id="rId7"/>
    <p:sldId id="261" r:id="rId8"/>
    <p:sldId id="262" r:id="rId9"/>
    <p:sldId id="267" r:id="rId10"/>
    <p:sldId id="292" r:id="rId11"/>
    <p:sldId id="264" r:id="rId12"/>
    <p:sldId id="266" r:id="rId13"/>
    <p:sldId id="265" r:id="rId14"/>
    <p:sldId id="291" r:id="rId15"/>
    <p:sldId id="295" r:id="rId16"/>
    <p:sldId id="271" r:id="rId17"/>
    <p:sldId id="268" r:id="rId18"/>
    <p:sldId id="269" r:id="rId19"/>
    <p:sldId id="294" r:id="rId20"/>
    <p:sldId id="270" r:id="rId21"/>
    <p:sldId id="272" r:id="rId22"/>
    <p:sldId id="273" r:id="rId23"/>
    <p:sldId id="300" r:id="rId24"/>
    <p:sldId id="301" r:id="rId25"/>
    <p:sldId id="302" r:id="rId26"/>
    <p:sldId id="290" r:id="rId27"/>
    <p:sldId id="297" r:id="rId28"/>
    <p:sldId id="298" r:id="rId29"/>
    <p:sldId id="299" r:id="rId30"/>
    <p:sldId id="277" r:id="rId31"/>
    <p:sldId id="278" r:id="rId32"/>
    <p:sldId id="280" r:id="rId33"/>
    <p:sldId id="282" r:id="rId34"/>
    <p:sldId id="283" r:id="rId35"/>
    <p:sldId id="281" r:id="rId36"/>
    <p:sldId id="284" r:id="rId37"/>
    <p:sldId id="289" r:id="rId38"/>
    <p:sldId id="279" r:id="rId39"/>
    <p:sldId id="296" r:id="rId40"/>
  </p:sldIdLst>
  <p:sldSz cx="9144000" cy="6858000" type="screen4x3"/>
  <p:notesSz cx="6950075" cy="92360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BED569-4797-4DF1-A0F4-6AAB3CD982D8}">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5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CAIPTLAX\ROCIO\CONTROL%20IGC%202015-1\PRIMERA%20EVALUACION%202015\GRAFICOS%20EXCEL.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I:\CAIPTLAX\UNIDAD%20DE%20EVALUACI&#211;N\CONTROL%20IGC%202015-1\PRIMERA%20EVALUACION%202015\GRAFICOS%20EXCEL3.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I:\CAIPTLAX\DIRECCION\Evaluaciones%20Historicas\TRAYECTORIA%20SUJETOS%20OBLIGADOS\Solo%20Estado%20de%20Tlaxcala.xls"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F:\CAIPTLAX\ROCIO\CONTROL%20IGC%202015-1\PRIMERA%20EVALUACION%202015\GRAFICOS%20EXCEL.xls" TargetMode="External"/><Relationship Id="rId1" Type="http://schemas.openxmlformats.org/officeDocument/2006/relationships/image" Target="../media/image3.png"/></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I:\CAIPTLAX\ROCIO\CONTROL%20IGC%202015-1\PRIMERA%20EVALUACION%202015\GRAFICOS%20EXCEL.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F:\CAIPTLAX\ROCIO\CONTROL%20IGC%202015-1\PRIMERA%20EVALUACION%202015\GRAFICOS%20EXCEL.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F:\CAIPTLAX\ROCIO\CONTROL%20IGC%202015-1\PRIMERA%20EVALUACION%202015\GRAFICOS%20EXCEL.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F:\CAIPTLAX\ROCIO\CONTROL%20IGC%202015-1\PRIMERA%20EVALUACION%202015\GRAFICOS%20EXCEL.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I:\CAIPTLAX\UNIDAD%20DE%20EVALUACI&#211;N\CONTROL%20IGC%202015-1\PRIMERA%20EVALUACION%202015\GRAFICOS%20EXCEL2.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I:\CAIPTLAX\UNIDAD%20DE%20EVALUACI&#211;N\CONTROL%20IGC%202015-1\PRIMERA%20EVALUACION%202015\GRAFICOS%20EXCEL2.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I:\CAIPTLAX\UNIDAD%20DE%20EVALUACI&#211;N\CONTROL%20IGC%202015-1\PRIMERA%20EVALUACION%202015\GRAFICOS%20EXCEL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25" b="1" i="0" u="none" strike="noStrike" baseline="0">
                <a:solidFill>
                  <a:srgbClr val="000000"/>
                </a:solidFill>
                <a:latin typeface="Arial"/>
                <a:ea typeface="Arial"/>
                <a:cs typeface="Arial"/>
              </a:defRPr>
            </a:pPr>
            <a:r>
              <a:rPr lang="es-MX" baseline="0"/>
              <a:t>CUMPLIMIENTO DE LA INFORMACIÓN PÚBLICA DE OFICIO (ICIPO)</a:t>
            </a:r>
            <a:endParaRPr lang="es-MX"/>
          </a:p>
        </c:rich>
      </c:tx>
      <c:layout>
        <c:manualLayout>
          <c:xMode val="edge"/>
          <c:yMode val="edge"/>
          <c:x val="0.14021493467162766"/>
          <c:y val="2.610654040916759E-2"/>
        </c:manualLayout>
      </c:layout>
      <c:overlay val="0"/>
      <c:spPr>
        <a:noFill/>
        <a:ln w="25400">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8303688961956679"/>
          <c:y val="0.2474846840972936"/>
          <c:w val="0.77136514983351834"/>
          <c:h val="0.44861337683523655"/>
        </c:manualLayout>
      </c:layout>
      <c:pie3DChart>
        <c:varyColors val="1"/>
        <c:ser>
          <c:idx val="0"/>
          <c:order val="0"/>
          <c:spPr>
            <a:solidFill>
              <a:srgbClr val="9999FF"/>
            </a:solidFill>
            <a:ln w="12700">
              <a:solidFill>
                <a:srgbClr val="000000"/>
              </a:solidFill>
              <a:prstDash val="solid"/>
            </a:ln>
          </c:spPr>
          <c:explosion val="25"/>
          <c:dPt>
            <c:idx val="1"/>
            <c:bubble3D val="0"/>
            <c:spPr>
              <a:solidFill>
                <a:srgbClr val="FFCC00"/>
              </a:solidFill>
              <a:ln w="12700">
                <a:solidFill>
                  <a:srgbClr val="000000"/>
                </a:solidFill>
                <a:prstDash val="solid"/>
              </a:ln>
            </c:spPr>
          </c:dPt>
          <c:dPt>
            <c:idx val="2"/>
            <c:bubble3D val="0"/>
            <c:explosion val="27"/>
            <c:spPr>
              <a:solidFill>
                <a:schemeClr val="accent3">
                  <a:lumMod val="60000"/>
                  <a:lumOff val="40000"/>
                </a:schemeClr>
              </a:solidFill>
              <a:ln w="12700">
                <a:solidFill>
                  <a:srgbClr val="000000"/>
                </a:solidFill>
                <a:prstDash val="solid"/>
              </a:ln>
            </c:spPr>
          </c:dPt>
          <c:val>
            <c:numRef>
              <c:f>Hoja1!$B$13:$B$15</c:f>
              <c:numCache>
                <c:formatCode>General</c:formatCode>
                <c:ptCount val="3"/>
                <c:pt idx="0">
                  <c:v>8</c:v>
                </c:pt>
                <c:pt idx="1">
                  <c:v>2</c:v>
                </c:pt>
                <c:pt idx="2">
                  <c:v>90</c:v>
                </c:pt>
              </c:numCache>
            </c:numRef>
          </c:val>
        </c:ser>
        <c:dLbls>
          <c:showLegendKey val="0"/>
          <c:showVal val="0"/>
          <c:showCatName val="0"/>
          <c:showSerName val="0"/>
          <c:showPercent val="0"/>
          <c:showBubbleSize val="0"/>
          <c:showLeaderLines val="0"/>
        </c:dLbls>
      </c:pie3DChart>
      <c:spPr>
        <a:noFill/>
        <a:ln w="25400">
          <a:noFill/>
        </a:ln>
      </c:spPr>
    </c:plotArea>
    <c:plotVisOnly val="1"/>
    <c:dispBlanksAs val="zero"/>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sz="1600" b="1"/>
              <a:t>TRANSPARENCIA</a:t>
            </a:r>
            <a:r>
              <a:rPr lang="es-MX" sz="1600" b="1" baseline="0"/>
              <a:t> VS OPACIDAD</a:t>
            </a:r>
          </a:p>
          <a:p>
            <a:pPr>
              <a:defRPr/>
            </a:pPr>
            <a:r>
              <a:rPr lang="es-MX" sz="1600" b="1" baseline="0"/>
              <a:t>(Por indicador de Evaluación)</a:t>
            </a:r>
            <a:endParaRPr lang="es-MX" sz="16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588858586843188E-2"/>
          <c:y val="8.2975397588695779E-2"/>
          <c:w val="0.90727924640238189"/>
          <c:h val="0.64456427380167636"/>
        </c:manualLayout>
      </c:layout>
      <c:bar3DChart>
        <c:barDir val="bar"/>
        <c:grouping val="percentStacked"/>
        <c:varyColors val="0"/>
        <c:ser>
          <c:idx val="0"/>
          <c:order val="0"/>
          <c:spPr>
            <a:solidFill>
              <a:schemeClr val="bg1"/>
            </a:solidFill>
            <a:ln>
              <a:noFill/>
            </a:ln>
            <a:effectLst/>
            <a:sp3d/>
          </c:spPr>
          <c:invertIfNegative val="0"/>
          <c:val>
            <c:numRef>
              <c:f>Hoja1!$S$44:$S$47</c:f>
              <c:numCache>
                <c:formatCode>General</c:formatCode>
                <c:ptCount val="4"/>
                <c:pt idx="0">
                  <c:v>68.849999999999994</c:v>
                </c:pt>
                <c:pt idx="1">
                  <c:v>64.790000000000006</c:v>
                </c:pt>
                <c:pt idx="2">
                  <c:v>70.709999999999994</c:v>
                </c:pt>
                <c:pt idx="3">
                  <c:v>75.41</c:v>
                </c:pt>
              </c:numCache>
            </c:numRef>
          </c:val>
        </c:ser>
        <c:ser>
          <c:idx val="1"/>
          <c:order val="1"/>
          <c:spPr>
            <a:solidFill>
              <a:schemeClr val="tx1">
                <a:lumMod val="50000"/>
                <a:lumOff val="50000"/>
              </a:schemeClr>
            </a:solidFill>
            <a:ln>
              <a:noFill/>
            </a:ln>
            <a:effectLst/>
            <a:sp3d/>
          </c:spPr>
          <c:invertIfNegative val="0"/>
          <c:val>
            <c:numRef>
              <c:f>Hoja1!$T$44:$T$47</c:f>
              <c:numCache>
                <c:formatCode>General</c:formatCode>
                <c:ptCount val="4"/>
                <c:pt idx="0">
                  <c:v>31.15</c:v>
                </c:pt>
                <c:pt idx="1">
                  <c:v>35.21</c:v>
                </c:pt>
                <c:pt idx="2">
                  <c:v>29.29</c:v>
                </c:pt>
                <c:pt idx="3">
                  <c:v>24.59</c:v>
                </c:pt>
              </c:numCache>
            </c:numRef>
          </c:val>
        </c:ser>
        <c:dLbls>
          <c:showLegendKey val="0"/>
          <c:showVal val="0"/>
          <c:showCatName val="0"/>
          <c:showSerName val="0"/>
          <c:showPercent val="0"/>
          <c:showBubbleSize val="0"/>
        </c:dLbls>
        <c:gapWidth val="150"/>
        <c:shape val="box"/>
        <c:axId val="355677600"/>
        <c:axId val="355683088"/>
        <c:axId val="0"/>
      </c:bar3DChart>
      <c:catAx>
        <c:axId val="355677600"/>
        <c:scaling>
          <c:orientation val="minMax"/>
        </c:scaling>
        <c:delete val="1"/>
        <c:axPos val="l"/>
        <c:majorTickMark val="none"/>
        <c:minorTickMark val="none"/>
        <c:tickLblPos val="nextTo"/>
        <c:crossAx val="355683088"/>
        <c:crosses val="autoZero"/>
        <c:auto val="1"/>
        <c:lblAlgn val="ctr"/>
        <c:lblOffset val="100"/>
        <c:noMultiLvlLbl val="0"/>
      </c:catAx>
      <c:valAx>
        <c:axId val="3556830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355677600"/>
        <c:crosses val="autoZero"/>
        <c:crossBetween val="between"/>
      </c:valAx>
      <c:spPr>
        <a:noFill/>
        <a:ln>
          <a:noFill/>
        </a:ln>
        <a:effectLst/>
      </c:spPr>
    </c:plotArea>
    <c:plotVisOnly val="1"/>
    <c:dispBlanksAs val="gap"/>
    <c:showDLblsOverMax val="0"/>
  </c:chart>
  <c:spPr>
    <a:solidFill>
      <a:schemeClr val="bg2"/>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442053076698751E-2"/>
          <c:y val="0.19003690733424303"/>
          <c:w val="0.93779877515310595"/>
          <c:h val="0.59602723527715018"/>
        </c:manualLayout>
      </c:layout>
      <c:lineChart>
        <c:grouping val="standard"/>
        <c:varyColors val="0"/>
        <c:ser>
          <c:idx val="0"/>
          <c:order val="0"/>
          <c:spPr>
            <a:ln w="53975">
              <a:solidFill>
                <a:srgbClr val="FFC000"/>
              </a:solidFill>
            </a:ln>
          </c:spPr>
          <c:marker>
            <c:symbol val="diamond"/>
            <c:size val="14"/>
            <c:spPr>
              <a:solidFill>
                <a:srgbClr val="FFC000"/>
              </a:solidFill>
            </c:spPr>
          </c:marker>
          <c:dLbls>
            <c:spPr>
              <a:noFill/>
              <a:ln w="25400">
                <a:noFill/>
              </a:ln>
            </c:spPr>
            <c:txPr>
              <a:bodyPr wrap="square" lIns="38100" tIns="19050" rIns="38100" bIns="19050" anchor="ctr">
                <a:spAutoFit/>
              </a:bodyPr>
              <a:lstStyle/>
              <a:p>
                <a:pPr>
                  <a:defRPr sz="1400" b="1" i="0" u="none" strike="noStrike" baseline="0">
                    <a:solidFill>
                      <a:srgbClr val="000000"/>
                    </a:solidFill>
                    <a:latin typeface="Calibri"/>
                    <a:ea typeface="Calibri"/>
                    <a:cs typeface="Calibri"/>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41275">
                <a:tailEnd type="arrow"/>
              </a:ln>
            </c:spPr>
            <c:trendlineType val="exp"/>
            <c:dispRSqr val="0"/>
            <c:dispEq val="0"/>
          </c:trendline>
          <c:val>
            <c:numRef>
              <c:f>Hoja1!$H$37:$R$37</c:f>
              <c:numCache>
                <c:formatCode>General</c:formatCode>
                <c:ptCount val="11"/>
                <c:pt idx="0">
                  <c:v>24.77</c:v>
                </c:pt>
                <c:pt idx="1">
                  <c:v>40.54</c:v>
                </c:pt>
                <c:pt idx="2">
                  <c:v>36.54</c:v>
                </c:pt>
                <c:pt idx="3">
                  <c:v>53.5</c:v>
                </c:pt>
                <c:pt idx="4">
                  <c:v>24.150000000000002</c:v>
                </c:pt>
                <c:pt idx="5">
                  <c:v>50.65</c:v>
                </c:pt>
                <c:pt idx="6">
                  <c:v>52.48</c:v>
                </c:pt>
                <c:pt idx="7">
                  <c:v>55.3</c:v>
                </c:pt>
                <c:pt idx="8">
                  <c:v>53.74</c:v>
                </c:pt>
                <c:pt idx="9">
                  <c:v>64.77</c:v>
                </c:pt>
                <c:pt idx="10">
                  <c:v>68.849999999999994</c:v>
                </c:pt>
              </c:numCache>
            </c:numRef>
          </c:val>
          <c:smooth val="0"/>
        </c:ser>
        <c:dLbls>
          <c:showLegendKey val="0"/>
          <c:showVal val="0"/>
          <c:showCatName val="0"/>
          <c:showSerName val="0"/>
          <c:showPercent val="0"/>
          <c:showBubbleSize val="0"/>
        </c:dLbls>
        <c:marker val="1"/>
        <c:smooth val="0"/>
        <c:axId val="355678384"/>
        <c:axId val="355681128"/>
      </c:lineChart>
      <c:catAx>
        <c:axId val="355678384"/>
        <c:scaling>
          <c:orientation val="minMax"/>
        </c:scaling>
        <c:delete val="0"/>
        <c:axPos val="b"/>
        <c:majorTickMark val="out"/>
        <c:minorTickMark val="none"/>
        <c:tickLblPos val="none"/>
        <c:crossAx val="355681128"/>
        <c:crosses val="autoZero"/>
        <c:auto val="1"/>
        <c:lblAlgn val="ctr"/>
        <c:lblOffset val="100"/>
        <c:noMultiLvlLbl val="0"/>
      </c:catAx>
      <c:valAx>
        <c:axId val="355681128"/>
        <c:scaling>
          <c:orientation val="minMax"/>
        </c:scaling>
        <c:delete val="0"/>
        <c:axPos val="l"/>
        <c:majorGridlines/>
        <c:numFmt formatCode="General" sourceLinked="1"/>
        <c:majorTickMark val="out"/>
        <c:minorTickMark val="none"/>
        <c:tickLblPos val="nextTo"/>
        <c:txPr>
          <a:bodyPr rot="0" vert="horz"/>
          <a:lstStyle/>
          <a:p>
            <a:pPr>
              <a:defRPr sz="1400" b="1" i="0" u="none" strike="noStrike" baseline="0">
                <a:solidFill>
                  <a:srgbClr val="000000"/>
                </a:solidFill>
                <a:latin typeface="Calibri"/>
                <a:ea typeface="Calibri"/>
                <a:cs typeface="Calibri"/>
              </a:defRPr>
            </a:pPr>
            <a:endParaRPr lang="es-MX"/>
          </a:p>
        </c:txPr>
        <c:crossAx val="355678384"/>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spPr>
        <a:blipFill>
          <a:blip xmlns:r="http://schemas.openxmlformats.org/officeDocument/2006/relationships" r:embed="rId1"/>
          <a:stretch>
            <a:fillRect/>
          </a:stretch>
        </a:blipFill>
        <a:ln w="25400">
          <a:noFill/>
        </a:ln>
      </c:spPr>
    </c:backWall>
    <c:plotArea>
      <c:layout>
        <c:manualLayout>
          <c:layoutTarget val="inner"/>
          <c:xMode val="edge"/>
          <c:yMode val="edge"/>
          <c:x val="0.14908648591141574"/>
          <c:y val="0.11288403308365624"/>
          <c:w val="0.82738952783858255"/>
          <c:h val="0.60077018909186608"/>
        </c:manualLayout>
      </c:layout>
      <c:bar3DChart>
        <c:barDir val="bar"/>
        <c:grouping val="clustered"/>
        <c:varyColors val="0"/>
        <c:ser>
          <c:idx val="0"/>
          <c:order val="0"/>
          <c:spPr>
            <a:solidFill>
              <a:schemeClr val="accent1">
                <a:lumMod val="75000"/>
              </a:schemeClr>
            </a:solidFill>
          </c:spPr>
          <c:invertIfNegative val="0"/>
          <c:val>
            <c:numRef>
              <c:f>Hoja1!$B$73:$B$75</c:f>
              <c:numCache>
                <c:formatCode>General</c:formatCode>
                <c:ptCount val="3"/>
                <c:pt idx="0">
                  <c:v>6</c:v>
                </c:pt>
                <c:pt idx="1">
                  <c:v>12</c:v>
                </c:pt>
                <c:pt idx="2">
                  <c:v>82</c:v>
                </c:pt>
              </c:numCache>
            </c:numRef>
          </c:val>
        </c:ser>
        <c:ser>
          <c:idx val="1"/>
          <c:order val="1"/>
          <c:spPr>
            <a:solidFill>
              <a:schemeClr val="accent2"/>
            </a:solidFill>
          </c:spPr>
          <c:invertIfNegative val="0"/>
          <c:val>
            <c:numRef>
              <c:f>Hoja1!$C$73:$C$75</c:f>
              <c:numCache>
                <c:formatCode>General</c:formatCode>
                <c:ptCount val="3"/>
                <c:pt idx="0">
                  <c:v>8</c:v>
                </c:pt>
                <c:pt idx="1">
                  <c:v>2</c:v>
                </c:pt>
                <c:pt idx="2">
                  <c:v>90</c:v>
                </c:pt>
              </c:numCache>
            </c:numRef>
          </c:val>
        </c:ser>
        <c:dLbls>
          <c:showLegendKey val="0"/>
          <c:showVal val="0"/>
          <c:showCatName val="0"/>
          <c:showSerName val="0"/>
          <c:showPercent val="0"/>
          <c:showBubbleSize val="0"/>
        </c:dLbls>
        <c:gapWidth val="150"/>
        <c:shape val="box"/>
        <c:axId val="322463064"/>
        <c:axId val="326459936"/>
        <c:axId val="0"/>
      </c:bar3DChart>
      <c:catAx>
        <c:axId val="322463064"/>
        <c:scaling>
          <c:orientation val="minMax"/>
        </c:scaling>
        <c:delete val="0"/>
        <c:axPos val="l"/>
        <c:majorTickMark val="out"/>
        <c:minorTickMark val="none"/>
        <c:tickLblPos val="none"/>
        <c:crossAx val="326459936"/>
        <c:crosses val="autoZero"/>
        <c:auto val="1"/>
        <c:lblAlgn val="ctr"/>
        <c:lblOffset val="100"/>
        <c:noMultiLvlLbl val="0"/>
      </c:catAx>
      <c:valAx>
        <c:axId val="326459936"/>
        <c:scaling>
          <c:orientation val="minMax"/>
        </c:scaling>
        <c:delete val="0"/>
        <c:axPos val="b"/>
        <c:majorGridlines/>
        <c:numFmt formatCode="General" sourceLinked="1"/>
        <c:majorTickMark val="out"/>
        <c:minorTickMark val="none"/>
        <c:tickLblPos val="nextTo"/>
        <c:txPr>
          <a:bodyPr/>
          <a:lstStyle/>
          <a:p>
            <a:pPr>
              <a:defRPr sz="1400" b="1"/>
            </a:pPr>
            <a:endParaRPr lang="es-MX"/>
          </a:p>
        </c:txPr>
        <c:crossAx val="322463064"/>
        <c:crosses val="autoZero"/>
        <c:crossBetween val="between"/>
      </c:valAx>
      <c:spPr>
        <a:noFill/>
        <a:ln w="25400">
          <a:noFill/>
        </a:ln>
      </c:spPr>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9339235714801698"/>
          <c:y val="0.17426480330730088"/>
          <c:w val="0.69925925925925925"/>
          <c:h val="0.68581816382638017"/>
        </c:manualLayout>
      </c:layout>
      <c:pie3DChart>
        <c:varyColors val="1"/>
        <c:ser>
          <c:idx val="0"/>
          <c:order val="0"/>
          <c:explosion val="22"/>
          <c:val>
            <c:numRef>
              <c:f>Hoja1!$H$41:$H$42</c:f>
              <c:numCache>
                <c:formatCode>General</c:formatCode>
                <c:ptCount val="2"/>
                <c:pt idx="0">
                  <c:v>89</c:v>
                </c:pt>
                <c:pt idx="1">
                  <c:v>11</c:v>
                </c:pt>
              </c:numCache>
            </c:numRef>
          </c:val>
        </c:ser>
        <c:dLbls>
          <c:showLegendKey val="0"/>
          <c:showVal val="0"/>
          <c:showCatName val="0"/>
          <c:showSerName val="0"/>
          <c:showPercent val="0"/>
          <c:showBubbleSize val="0"/>
          <c:showLeaderLines val="0"/>
        </c:dLbls>
      </c:pie3DChart>
      <c:spPr>
        <a:noFill/>
        <a:ln w="25400">
          <a:noFill/>
        </a:ln>
      </c:spPr>
    </c:plotArea>
    <c:plotVisOnly val="1"/>
    <c:dispBlanksAs val="zero"/>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9961743243633004"/>
          <c:y val="0.17574229820041123"/>
          <c:w val="0.62370370370370365"/>
          <c:h val="0.61381815970325881"/>
        </c:manualLayout>
      </c:layout>
      <c:pie3DChart>
        <c:varyColors val="1"/>
        <c:ser>
          <c:idx val="0"/>
          <c:order val="0"/>
          <c:explosion val="11"/>
          <c:dPt>
            <c:idx val="0"/>
            <c:bubble3D val="0"/>
            <c:spPr>
              <a:solidFill>
                <a:srgbClr val="FFC000"/>
              </a:solidFill>
              <a:ln>
                <a:solidFill>
                  <a:schemeClr val="accent2">
                    <a:lumMod val="60000"/>
                    <a:lumOff val="40000"/>
                  </a:schemeClr>
                </a:solidFill>
              </a:ln>
            </c:spPr>
          </c:dPt>
          <c:dPt>
            <c:idx val="1"/>
            <c:bubble3D val="0"/>
            <c:spPr>
              <a:solidFill>
                <a:schemeClr val="tx2">
                  <a:lumMod val="60000"/>
                  <a:lumOff val="40000"/>
                </a:schemeClr>
              </a:solidFill>
              <a:ln>
                <a:solidFill>
                  <a:schemeClr val="tx2">
                    <a:lumMod val="60000"/>
                    <a:lumOff val="40000"/>
                  </a:schemeClr>
                </a:solidFill>
              </a:ln>
            </c:spPr>
          </c:dPt>
          <c:val>
            <c:numRef>
              <c:f>Hoja1!$H$47:$H$48</c:f>
              <c:numCache>
                <c:formatCode>General</c:formatCode>
                <c:ptCount val="2"/>
                <c:pt idx="0">
                  <c:v>92</c:v>
                </c:pt>
                <c:pt idx="1">
                  <c:v>8</c:v>
                </c:pt>
              </c:numCache>
            </c:numRef>
          </c:val>
        </c:ser>
        <c:dLbls>
          <c:showLegendKey val="0"/>
          <c:showVal val="0"/>
          <c:showCatName val="0"/>
          <c:showSerName val="0"/>
          <c:showPercent val="0"/>
          <c:showBubbleSize val="0"/>
          <c:showLeaderLines val="0"/>
        </c:dLbls>
      </c:pie3DChart>
      <c:spPr>
        <a:noFill/>
        <a:ln w="25400">
          <a:noFill/>
        </a:ln>
      </c:spPr>
    </c:plotArea>
    <c:plotVisOnly val="1"/>
    <c:dispBlanksAs val="zero"/>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45"/>
      <c:rotY val="20"/>
      <c:depthPercent val="100"/>
      <c:rAngAx val="1"/>
    </c:view3D>
    <c:floor>
      <c:thickness val="0"/>
      <c:spPr>
        <a:solidFill>
          <a:srgbClr val="C0C0C0"/>
        </a:solidFill>
        <a:ln w="3175">
          <a:solidFill>
            <a:srgbClr val="000000"/>
          </a:solidFill>
          <a:prstDash val="solid"/>
        </a:ln>
      </c:spPr>
    </c:floor>
    <c:sideWall>
      <c:thickness val="0"/>
      <c:spPr>
        <a:solidFill>
          <a:schemeClr val="bg1"/>
        </a:solidFill>
        <a:ln w="12700">
          <a:solidFill>
            <a:srgbClr val="808080"/>
          </a:solidFill>
          <a:prstDash val="solid"/>
        </a:ln>
      </c:spPr>
    </c:sideWall>
    <c:backWall>
      <c:thickness val="0"/>
      <c:spPr>
        <a:solidFill>
          <a:schemeClr val="bg1"/>
        </a:solidFill>
        <a:ln w="12700">
          <a:solidFill>
            <a:srgbClr val="808080"/>
          </a:solidFill>
          <a:prstDash val="solid"/>
        </a:ln>
      </c:spPr>
    </c:backWall>
    <c:plotArea>
      <c:layout>
        <c:manualLayout>
          <c:layoutTarget val="inner"/>
          <c:xMode val="edge"/>
          <c:yMode val="edge"/>
          <c:x val="6.8440828229804601E-2"/>
          <c:y val="0.15985690771862293"/>
          <c:w val="0.90233074361820198"/>
          <c:h val="0.59869494290375203"/>
        </c:manualLayout>
      </c:layout>
      <c:bar3DChart>
        <c:barDir val="col"/>
        <c:grouping val="clustered"/>
        <c:varyColors val="0"/>
        <c:ser>
          <c:idx val="0"/>
          <c:order val="0"/>
          <c:spPr>
            <a:solidFill>
              <a:srgbClr val="FF9900"/>
            </a:solidFill>
            <a:ln w="12700">
              <a:solidFill>
                <a:srgbClr val="000000"/>
              </a:solidFill>
              <a:prstDash val="solid"/>
            </a:ln>
          </c:spPr>
          <c:invertIfNegative val="0"/>
          <c:val>
            <c:numRef>
              <c:f>Hoja1!$J$2:$J$11</c:f>
              <c:numCache>
                <c:formatCode>General</c:formatCode>
                <c:ptCount val="10"/>
                <c:pt idx="0">
                  <c:v>10</c:v>
                </c:pt>
                <c:pt idx="1">
                  <c:v>0</c:v>
                </c:pt>
                <c:pt idx="2">
                  <c:v>0</c:v>
                </c:pt>
                <c:pt idx="3">
                  <c:v>3</c:v>
                </c:pt>
                <c:pt idx="4">
                  <c:v>4</c:v>
                </c:pt>
                <c:pt idx="5">
                  <c:v>4</c:v>
                </c:pt>
                <c:pt idx="6">
                  <c:v>13</c:v>
                </c:pt>
                <c:pt idx="7">
                  <c:v>17</c:v>
                </c:pt>
                <c:pt idx="8">
                  <c:v>17</c:v>
                </c:pt>
                <c:pt idx="9">
                  <c:v>32</c:v>
                </c:pt>
              </c:numCache>
            </c:numRef>
          </c:val>
        </c:ser>
        <c:dLbls>
          <c:showLegendKey val="0"/>
          <c:showVal val="0"/>
          <c:showCatName val="0"/>
          <c:showSerName val="0"/>
          <c:showPercent val="0"/>
          <c:showBubbleSize val="0"/>
        </c:dLbls>
        <c:gapWidth val="150"/>
        <c:shape val="box"/>
        <c:axId val="323442984"/>
        <c:axId val="323443376"/>
        <c:axId val="0"/>
      </c:bar3DChart>
      <c:catAx>
        <c:axId val="323442984"/>
        <c:scaling>
          <c:orientation val="minMax"/>
        </c:scaling>
        <c:delete val="0"/>
        <c:axPos val="b"/>
        <c:majorTickMark val="out"/>
        <c:minorTickMark val="none"/>
        <c:tickLblPos val="none"/>
        <c:spPr>
          <a:ln w="3175">
            <a:solidFill>
              <a:srgbClr val="000000"/>
            </a:solidFill>
            <a:prstDash val="solid"/>
          </a:ln>
        </c:spPr>
        <c:crossAx val="323443376"/>
        <c:crosses val="autoZero"/>
        <c:auto val="1"/>
        <c:lblAlgn val="ctr"/>
        <c:lblOffset val="100"/>
        <c:tickMarkSkip val="1"/>
        <c:noMultiLvlLbl val="0"/>
      </c:catAx>
      <c:valAx>
        <c:axId val="32344337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250" b="1" i="0" u="none" strike="noStrike" baseline="0">
                <a:solidFill>
                  <a:srgbClr val="000000"/>
                </a:solidFill>
                <a:latin typeface="Arial"/>
                <a:ea typeface="Arial"/>
                <a:cs typeface="Arial"/>
              </a:defRPr>
            </a:pPr>
            <a:endParaRPr lang="es-MX"/>
          </a:p>
        </c:txPr>
        <c:crossAx val="323442984"/>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25" b="1" i="0" u="none" strike="noStrike" baseline="0">
                <a:solidFill>
                  <a:srgbClr val="000000"/>
                </a:solidFill>
                <a:latin typeface="Arial"/>
                <a:ea typeface="Arial"/>
                <a:cs typeface="Arial"/>
              </a:defRPr>
            </a:pPr>
            <a:r>
              <a:rPr lang="es-MX" sz="1200" baseline="0" dirty="0"/>
              <a:t>MEDIA ARITMETICA DEL ÍNDICE DE CONOCIMIENTOS DEL ARI  (ICARI</a:t>
            </a:r>
            <a:r>
              <a:rPr lang="es-MX" sz="1200" baseline="0" dirty="0" smtClean="0"/>
              <a:t>)</a:t>
            </a:r>
          </a:p>
          <a:p>
            <a:pPr>
              <a:defRPr sz="1425" b="1" i="0" u="none" strike="noStrike" baseline="0">
                <a:solidFill>
                  <a:srgbClr val="000000"/>
                </a:solidFill>
                <a:latin typeface="Arial"/>
                <a:ea typeface="Arial"/>
                <a:cs typeface="Arial"/>
              </a:defRPr>
            </a:pPr>
            <a:r>
              <a:rPr lang="es-MX" sz="1200" baseline="0" dirty="0" smtClean="0"/>
              <a:t>(Por tipo de sujeto obligado)</a:t>
            </a:r>
            <a:endParaRPr lang="es-MX" sz="1200" baseline="0" dirty="0"/>
          </a:p>
        </c:rich>
      </c:tx>
      <c:layout>
        <c:manualLayout>
          <c:xMode val="edge"/>
          <c:yMode val="edge"/>
          <c:x val="0.16245331000291632"/>
          <c:y val="5.2265370391216377E-2"/>
        </c:manualLayout>
      </c:layout>
      <c:overlay val="0"/>
      <c:spPr>
        <a:noFill/>
        <a:ln w="25400">
          <a:noFill/>
        </a:ln>
      </c:spPr>
    </c:title>
    <c:autoTitleDeleted val="0"/>
    <c:view3D>
      <c:rotX val="15"/>
      <c:hPercent val="216"/>
      <c:rotY val="20"/>
      <c:depthPercent val="100"/>
      <c:rAngAx val="1"/>
    </c:view3D>
    <c:floor>
      <c:thickness val="0"/>
      <c:spPr>
        <a:solidFill>
          <a:srgbClr val="C0C0C0"/>
        </a:solidFill>
        <a:ln w="3175">
          <a:solidFill>
            <a:srgbClr val="000000"/>
          </a:solidFill>
          <a:prstDash val="solid"/>
        </a:ln>
      </c:spPr>
    </c:floor>
    <c:sideWall>
      <c:thickness val="0"/>
      <c:spPr>
        <a:solidFill>
          <a:schemeClr val="accent2">
            <a:lumMod val="60000"/>
            <a:lumOff val="40000"/>
          </a:schemeClr>
        </a:solidFill>
        <a:ln w="12700">
          <a:solidFill>
            <a:srgbClr val="808080"/>
          </a:solidFill>
          <a:prstDash val="solid"/>
        </a:ln>
      </c:spPr>
    </c:sideWall>
    <c:backWall>
      <c:thickness val="0"/>
      <c:spPr>
        <a:solidFill>
          <a:schemeClr val="accent2">
            <a:lumMod val="60000"/>
            <a:lumOff val="40000"/>
          </a:schemeClr>
        </a:solidFill>
        <a:ln w="12700">
          <a:solidFill>
            <a:srgbClr val="808080"/>
          </a:solidFill>
          <a:prstDash val="solid"/>
        </a:ln>
      </c:spPr>
    </c:backWall>
    <c:plotArea>
      <c:layout>
        <c:manualLayout>
          <c:layoutTarget val="inner"/>
          <c:xMode val="edge"/>
          <c:yMode val="edge"/>
          <c:x val="0.13436629116953303"/>
          <c:y val="0.16965742251223495"/>
          <c:w val="0.8356323005269275"/>
          <c:h val="0.5513866231647635"/>
        </c:manualLayout>
      </c:layout>
      <c:bar3DChart>
        <c:barDir val="bar"/>
        <c:grouping val="clustered"/>
        <c:varyColors val="0"/>
        <c:ser>
          <c:idx val="0"/>
          <c:order val="0"/>
          <c:spPr>
            <a:solidFill>
              <a:srgbClr val="FFFFFF"/>
            </a:solidFill>
            <a:ln w="12700">
              <a:solidFill>
                <a:srgbClr val="000000"/>
              </a:solidFill>
              <a:prstDash val="solid"/>
            </a:ln>
          </c:spPr>
          <c:invertIfNegative val="0"/>
          <c:val>
            <c:numRef>
              <c:f>Hoja1!$B$2:$B$8</c:f>
              <c:numCache>
                <c:formatCode>General</c:formatCode>
                <c:ptCount val="7"/>
                <c:pt idx="0">
                  <c:v>54.83</c:v>
                </c:pt>
                <c:pt idx="1">
                  <c:v>61.25</c:v>
                </c:pt>
                <c:pt idx="2">
                  <c:v>71.900000000000006</c:v>
                </c:pt>
                <c:pt idx="3">
                  <c:v>76.61</c:v>
                </c:pt>
                <c:pt idx="4">
                  <c:v>85</c:v>
                </c:pt>
                <c:pt idx="5">
                  <c:v>96</c:v>
                </c:pt>
                <c:pt idx="6">
                  <c:v>100</c:v>
                </c:pt>
              </c:numCache>
            </c:numRef>
          </c:val>
        </c:ser>
        <c:dLbls>
          <c:showLegendKey val="0"/>
          <c:showVal val="0"/>
          <c:showCatName val="0"/>
          <c:showSerName val="0"/>
          <c:showPercent val="0"/>
          <c:showBubbleSize val="0"/>
        </c:dLbls>
        <c:gapWidth val="150"/>
        <c:shape val="box"/>
        <c:axId val="325409960"/>
        <c:axId val="325415448"/>
        <c:axId val="0"/>
      </c:bar3DChart>
      <c:catAx>
        <c:axId val="325409960"/>
        <c:scaling>
          <c:orientation val="minMax"/>
        </c:scaling>
        <c:delete val="0"/>
        <c:axPos val="l"/>
        <c:majorTickMark val="out"/>
        <c:minorTickMark val="none"/>
        <c:tickLblPos val="none"/>
        <c:spPr>
          <a:ln w="3175">
            <a:solidFill>
              <a:srgbClr val="000000"/>
            </a:solidFill>
            <a:prstDash val="solid"/>
          </a:ln>
        </c:spPr>
        <c:crossAx val="325415448"/>
        <c:crosses val="autoZero"/>
        <c:auto val="1"/>
        <c:lblAlgn val="ctr"/>
        <c:lblOffset val="100"/>
        <c:tickMarkSkip val="1"/>
        <c:noMultiLvlLbl val="0"/>
      </c:catAx>
      <c:valAx>
        <c:axId val="325415448"/>
        <c:scaling>
          <c:orientation val="minMax"/>
        </c:scaling>
        <c:delete val="0"/>
        <c:axPos val="b"/>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525" b="1" i="0" u="none" strike="noStrike" baseline="0">
                <a:solidFill>
                  <a:srgbClr val="000000"/>
                </a:solidFill>
                <a:latin typeface="Arial"/>
                <a:ea typeface="Arial"/>
                <a:cs typeface="Arial"/>
              </a:defRPr>
            </a:pPr>
            <a:endParaRPr lang="es-MX"/>
          </a:p>
        </c:txPr>
        <c:crossAx val="325409960"/>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i="0" u="none" strike="noStrike" baseline="0">
                <a:solidFill>
                  <a:srgbClr val="000000"/>
                </a:solidFill>
                <a:latin typeface="Arial"/>
                <a:ea typeface="Arial"/>
                <a:cs typeface="Arial"/>
              </a:defRPr>
            </a:pPr>
            <a:r>
              <a:rPr lang="es-MX" sz="1425" b="1" i="0" u="none" strike="noStrike" baseline="0">
                <a:solidFill>
                  <a:srgbClr val="000000"/>
                </a:solidFill>
                <a:latin typeface="Arial"/>
                <a:cs typeface="Arial"/>
              </a:rPr>
              <a:t>PORCENTAJE DE CUMPLIMIENTO POR TIPO DE SUJETO OBLIGADO DEL ÍNDICE GENERAL DE CUMPLIMIENTO (IGC)</a:t>
            </a:r>
          </a:p>
          <a:p>
            <a:pPr>
              <a:defRPr sz="800" b="0" i="0" u="none" strike="noStrike" baseline="0">
                <a:solidFill>
                  <a:srgbClr val="000000"/>
                </a:solidFill>
                <a:latin typeface="Arial"/>
                <a:ea typeface="Arial"/>
                <a:cs typeface="Arial"/>
              </a:defRPr>
            </a:pPr>
            <a:r>
              <a:rPr lang="es-MX" sz="1425" b="1" i="0" u="none" strike="noStrike" baseline="0">
                <a:solidFill>
                  <a:srgbClr val="000000"/>
                </a:solidFill>
                <a:latin typeface="Arial"/>
                <a:cs typeface="Arial"/>
              </a:rPr>
              <a:t>  </a:t>
            </a:r>
          </a:p>
        </c:rich>
      </c:tx>
      <c:layout>
        <c:manualLayout>
          <c:xMode val="edge"/>
          <c:yMode val="edge"/>
          <c:x val="0.10098902572123071"/>
          <c:y val="1.7390022724635905E-2"/>
        </c:manualLayout>
      </c:layout>
      <c:overlay val="0"/>
      <c:spPr>
        <a:noFill/>
        <a:ln w="25400">
          <a:noFill/>
        </a:ln>
      </c:spPr>
    </c:title>
    <c:autoTitleDeleted val="0"/>
    <c:view3D>
      <c:rotX val="15"/>
      <c:hPercent val="42"/>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manualLayout>
          <c:layoutTarget val="inner"/>
          <c:xMode val="edge"/>
          <c:yMode val="edge"/>
          <c:x val="7.5088644523006773E-2"/>
          <c:y val="0.18597065530743087"/>
          <c:w val="0.90862003498393396"/>
          <c:h val="0.57422512234910283"/>
        </c:manualLayout>
      </c:layout>
      <c:bar3DChart>
        <c:barDir val="col"/>
        <c:grouping val="clustered"/>
        <c:varyColors val="0"/>
        <c:ser>
          <c:idx val="0"/>
          <c:order val="0"/>
          <c:spPr>
            <a:solidFill>
              <a:srgbClr val="FF0000"/>
            </a:solidFill>
            <a:ln w="12700">
              <a:solidFill>
                <a:srgbClr val="000000"/>
              </a:solidFill>
              <a:prstDash val="solid"/>
            </a:ln>
          </c:spPr>
          <c:invertIfNegative val="0"/>
          <c:val>
            <c:numRef>
              <c:f>Hoja1!$J$13:$J$19</c:f>
              <c:numCache>
                <c:formatCode>General</c:formatCode>
                <c:ptCount val="7"/>
                <c:pt idx="0">
                  <c:v>98</c:v>
                </c:pt>
                <c:pt idx="1">
                  <c:v>92</c:v>
                </c:pt>
                <c:pt idx="2">
                  <c:v>86.7</c:v>
                </c:pt>
                <c:pt idx="3">
                  <c:v>82.02</c:v>
                </c:pt>
                <c:pt idx="4">
                  <c:v>60.75</c:v>
                </c:pt>
                <c:pt idx="5">
                  <c:v>58.68</c:v>
                </c:pt>
                <c:pt idx="6">
                  <c:v>41.449999999999996</c:v>
                </c:pt>
              </c:numCache>
            </c:numRef>
          </c:val>
        </c:ser>
        <c:dLbls>
          <c:showLegendKey val="0"/>
          <c:showVal val="0"/>
          <c:showCatName val="0"/>
          <c:showSerName val="0"/>
          <c:showPercent val="0"/>
          <c:showBubbleSize val="0"/>
        </c:dLbls>
        <c:gapWidth val="150"/>
        <c:shape val="box"/>
        <c:axId val="244435296"/>
        <c:axId val="244435688"/>
        <c:axId val="0"/>
      </c:bar3DChart>
      <c:catAx>
        <c:axId val="244435296"/>
        <c:scaling>
          <c:orientation val="minMax"/>
        </c:scaling>
        <c:delete val="0"/>
        <c:axPos val="b"/>
        <c:majorTickMark val="out"/>
        <c:minorTickMark val="none"/>
        <c:tickLblPos val="none"/>
        <c:spPr>
          <a:ln w="3175">
            <a:solidFill>
              <a:srgbClr val="000000"/>
            </a:solidFill>
            <a:prstDash val="solid"/>
          </a:ln>
        </c:spPr>
        <c:crossAx val="244435688"/>
        <c:crosses val="autoZero"/>
        <c:auto val="1"/>
        <c:lblAlgn val="ctr"/>
        <c:lblOffset val="100"/>
        <c:tickMarkSkip val="1"/>
        <c:noMultiLvlLbl val="0"/>
      </c:catAx>
      <c:valAx>
        <c:axId val="244435688"/>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425" b="1" i="0" u="none" strike="noStrike" baseline="0">
                <a:solidFill>
                  <a:srgbClr val="000000"/>
                </a:solidFill>
                <a:latin typeface="Arial"/>
                <a:ea typeface="Arial"/>
                <a:cs typeface="Arial"/>
              </a:defRPr>
            </a:pPr>
            <a:endParaRPr lang="es-MX"/>
          </a:p>
        </c:txPr>
        <c:crossAx val="244435296"/>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0"/>
    </c:view3D>
    <c:floor>
      <c:thickness val="0"/>
    </c:floor>
    <c:sideWall>
      <c:thickness val="0"/>
    </c:sideWall>
    <c:backWall>
      <c:thickness val="0"/>
    </c:backWall>
    <c:plotArea>
      <c:layout>
        <c:manualLayout>
          <c:layoutTarget val="inner"/>
          <c:xMode val="edge"/>
          <c:yMode val="edge"/>
          <c:x val="5.8923534558180238E-2"/>
          <c:y val="0.2249434069237802"/>
          <c:w val="0.85655771361913091"/>
          <c:h val="0.55020905083516392"/>
        </c:manualLayout>
      </c:layout>
      <c:bar3DChart>
        <c:barDir val="col"/>
        <c:grouping val="standard"/>
        <c:varyColors val="0"/>
        <c:ser>
          <c:idx val="0"/>
          <c:order val="0"/>
          <c:invertIfNegative val="0"/>
          <c:val>
            <c:numRef>
              <c:f>Hoja1!$J$39:$P$39</c:f>
              <c:numCache>
                <c:formatCode>General</c:formatCode>
                <c:ptCount val="7"/>
                <c:pt idx="0">
                  <c:v>96</c:v>
                </c:pt>
                <c:pt idx="1">
                  <c:v>91.5</c:v>
                </c:pt>
                <c:pt idx="2">
                  <c:v>84</c:v>
                </c:pt>
                <c:pt idx="3">
                  <c:v>79.149999999999991</c:v>
                </c:pt>
                <c:pt idx="4">
                  <c:v>53</c:v>
                </c:pt>
                <c:pt idx="5">
                  <c:v>50.6</c:v>
                </c:pt>
                <c:pt idx="6">
                  <c:v>45</c:v>
                </c:pt>
              </c:numCache>
            </c:numRef>
          </c:val>
        </c:ser>
        <c:ser>
          <c:idx val="1"/>
          <c:order val="1"/>
          <c:invertIfNegative val="0"/>
          <c:val>
            <c:numRef>
              <c:f>Hoja1!$J$40:$P$40</c:f>
              <c:numCache>
                <c:formatCode>General</c:formatCode>
                <c:ptCount val="7"/>
                <c:pt idx="0">
                  <c:v>98</c:v>
                </c:pt>
                <c:pt idx="1">
                  <c:v>92</c:v>
                </c:pt>
                <c:pt idx="2">
                  <c:v>86.7</c:v>
                </c:pt>
                <c:pt idx="3">
                  <c:v>82.02</c:v>
                </c:pt>
                <c:pt idx="4">
                  <c:v>60.75</c:v>
                </c:pt>
                <c:pt idx="5">
                  <c:v>58.68</c:v>
                </c:pt>
                <c:pt idx="6">
                  <c:v>41.449999999999996</c:v>
                </c:pt>
              </c:numCache>
            </c:numRef>
          </c:val>
        </c:ser>
        <c:dLbls>
          <c:showLegendKey val="0"/>
          <c:showVal val="0"/>
          <c:showCatName val="0"/>
          <c:showSerName val="0"/>
          <c:showPercent val="0"/>
          <c:showBubbleSize val="0"/>
        </c:dLbls>
        <c:gapWidth val="150"/>
        <c:shape val="box"/>
        <c:axId val="355677208"/>
        <c:axId val="355682696"/>
        <c:axId val="353237680"/>
      </c:bar3DChart>
      <c:catAx>
        <c:axId val="355677208"/>
        <c:scaling>
          <c:orientation val="minMax"/>
        </c:scaling>
        <c:delete val="0"/>
        <c:axPos val="b"/>
        <c:majorTickMark val="out"/>
        <c:minorTickMark val="none"/>
        <c:tickLblPos val="none"/>
        <c:crossAx val="355682696"/>
        <c:crosses val="autoZero"/>
        <c:auto val="1"/>
        <c:lblAlgn val="ctr"/>
        <c:lblOffset val="100"/>
        <c:noMultiLvlLbl val="0"/>
      </c:catAx>
      <c:valAx>
        <c:axId val="355682696"/>
        <c:scaling>
          <c:orientation val="minMax"/>
        </c:scaling>
        <c:delete val="0"/>
        <c:axPos val="l"/>
        <c:majorGridlines/>
        <c:numFmt formatCode="General" sourceLinked="1"/>
        <c:majorTickMark val="out"/>
        <c:minorTickMark val="none"/>
        <c:tickLblPos val="nextTo"/>
        <c:txPr>
          <a:bodyPr rot="0" vert="horz"/>
          <a:lstStyle/>
          <a:p>
            <a:pPr>
              <a:defRPr sz="1400" b="1" i="0" u="none" strike="noStrike" baseline="0">
                <a:solidFill>
                  <a:srgbClr val="000000"/>
                </a:solidFill>
                <a:latin typeface="Calibri"/>
                <a:ea typeface="Calibri"/>
                <a:cs typeface="Calibri"/>
              </a:defRPr>
            </a:pPr>
            <a:endParaRPr lang="es-MX"/>
          </a:p>
        </c:txPr>
        <c:crossAx val="355677208"/>
        <c:crosses val="autoZero"/>
        <c:crossBetween val="between"/>
      </c:valAx>
      <c:serAx>
        <c:axId val="353237680"/>
        <c:scaling>
          <c:orientation val="minMax"/>
        </c:scaling>
        <c:delete val="0"/>
        <c:axPos val="b"/>
        <c:majorTickMark val="out"/>
        <c:minorTickMark val="none"/>
        <c:tickLblPos val="none"/>
        <c:spPr>
          <a:ln w="3175">
            <a:solidFill>
              <a:srgbClr val="808080"/>
            </a:solidFill>
            <a:prstDash val="solid"/>
          </a:ln>
        </c:spPr>
        <c:crossAx val="355682696"/>
        <c:crosses val="autoZero"/>
        <c:tickMarkSkip val="1"/>
      </c:serAx>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2661928081011356E-2"/>
          <c:y val="0.16575473884284225"/>
          <c:w val="0.93214565090917068"/>
          <c:h val="0.57894011911237098"/>
        </c:manualLayout>
      </c:layout>
      <c:bar3DChart>
        <c:barDir val="col"/>
        <c:grouping val="clustered"/>
        <c:varyColors val="0"/>
        <c:ser>
          <c:idx val="0"/>
          <c:order val="0"/>
          <c:spPr>
            <a:solidFill>
              <a:schemeClr val="accent1"/>
            </a:solidFill>
            <a:ln>
              <a:noFill/>
            </a:ln>
            <a:effectLst/>
            <a:sp3d/>
          </c:spPr>
          <c:invertIfNegative val="0"/>
          <c:val>
            <c:numRef>
              <c:f>Hoja1!$P$44:$P$50</c:f>
              <c:numCache>
                <c:formatCode>General</c:formatCode>
                <c:ptCount val="7"/>
                <c:pt idx="0">
                  <c:v>53</c:v>
                </c:pt>
                <c:pt idx="1">
                  <c:v>90</c:v>
                </c:pt>
                <c:pt idx="2">
                  <c:v>100</c:v>
                </c:pt>
                <c:pt idx="3">
                  <c:v>100</c:v>
                </c:pt>
                <c:pt idx="4">
                  <c:v>100</c:v>
                </c:pt>
                <c:pt idx="5">
                  <c:v>75</c:v>
                </c:pt>
                <c:pt idx="6">
                  <c:v>33</c:v>
                </c:pt>
              </c:numCache>
            </c:numRef>
          </c:val>
        </c:ser>
        <c:ser>
          <c:idx val="1"/>
          <c:order val="1"/>
          <c:spPr>
            <a:solidFill>
              <a:schemeClr val="accent2"/>
            </a:solidFill>
            <a:ln>
              <a:noFill/>
            </a:ln>
            <a:effectLst/>
            <a:sp3d/>
          </c:spPr>
          <c:invertIfNegative val="0"/>
          <c:val>
            <c:numRef>
              <c:f>Hoja1!$Q$44:$Q$50</c:f>
              <c:numCache>
                <c:formatCode>General</c:formatCode>
                <c:ptCount val="7"/>
                <c:pt idx="0">
                  <c:v>33</c:v>
                </c:pt>
                <c:pt idx="1">
                  <c:v>87</c:v>
                </c:pt>
                <c:pt idx="2">
                  <c:v>100</c:v>
                </c:pt>
                <c:pt idx="3">
                  <c:v>100</c:v>
                </c:pt>
                <c:pt idx="4">
                  <c:v>100</c:v>
                </c:pt>
                <c:pt idx="5">
                  <c:v>50</c:v>
                </c:pt>
                <c:pt idx="6">
                  <c:v>33</c:v>
                </c:pt>
              </c:numCache>
            </c:numRef>
          </c:val>
        </c:ser>
        <c:dLbls>
          <c:showLegendKey val="0"/>
          <c:showVal val="0"/>
          <c:showCatName val="0"/>
          <c:showSerName val="0"/>
          <c:showPercent val="0"/>
          <c:showBubbleSize val="0"/>
        </c:dLbls>
        <c:gapWidth val="150"/>
        <c:shape val="box"/>
        <c:axId val="355679952"/>
        <c:axId val="355681912"/>
        <c:axId val="0"/>
      </c:bar3DChart>
      <c:catAx>
        <c:axId val="355679952"/>
        <c:scaling>
          <c:orientation val="minMax"/>
        </c:scaling>
        <c:delete val="1"/>
        <c:axPos val="b"/>
        <c:majorGridlines>
          <c:spPr>
            <a:ln w="9525" cap="flat" cmpd="sng" algn="ctr">
              <a:solidFill>
                <a:schemeClr val="tx1">
                  <a:lumMod val="15000"/>
                  <a:lumOff val="85000"/>
                </a:schemeClr>
              </a:solidFill>
              <a:round/>
            </a:ln>
            <a:effectLst/>
          </c:spPr>
        </c:majorGridlines>
        <c:majorTickMark val="none"/>
        <c:minorTickMark val="none"/>
        <c:tickLblPos val="none"/>
        <c:crossAx val="355681912"/>
        <c:crosses val="autoZero"/>
        <c:auto val="1"/>
        <c:lblAlgn val="ctr"/>
        <c:lblOffset val="100"/>
        <c:noMultiLvlLbl val="0"/>
      </c:catAx>
      <c:valAx>
        <c:axId val="355681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355679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_rels/drawing10.xml.rels><?xml version="1.0" encoding="UTF-8" standalone="yes"?>
<Relationships xmlns="http://schemas.openxmlformats.org/package/2006/relationships"><Relationship Id="rId1" Type="http://schemas.openxmlformats.org/officeDocument/2006/relationships/image" Target="../media/image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2.png"/></Relationships>
</file>

<file path=ppt/drawings/_rels/drawing3.xml.rels><?xml version="1.0" encoding="UTF-8" standalone="yes"?>
<Relationships xmlns="http://schemas.openxmlformats.org/package/2006/relationships"><Relationship Id="rId1" Type="http://schemas.openxmlformats.org/officeDocument/2006/relationships/image" Target="../media/image2.png"/></Relationships>
</file>

<file path=ppt/drawings/_rels/drawing4.xml.rels><?xml version="1.0" encoding="UTF-8" standalone="yes"?>
<Relationships xmlns="http://schemas.openxmlformats.org/package/2006/relationships"><Relationship Id="rId1" Type="http://schemas.openxmlformats.org/officeDocument/2006/relationships/image" Target="../media/image2.png"/></Relationships>
</file>

<file path=ppt/drawings/_rels/drawing5.xml.rels><?xml version="1.0" encoding="UTF-8" standalone="yes"?>
<Relationships xmlns="http://schemas.openxmlformats.org/package/2006/relationships"><Relationship Id="rId1" Type="http://schemas.openxmlformats.org/officeDocument/2006/relationships/image" Target="../media/image2.png"/></Relationships>
</file>

<file path=ppt/drawings/_rels/drawing6.xml.rels><?xml version="1.0" encoding="UTF-8" standalone="yes"?>
<Relationships xmlns="http://schemas.openxmlformats.org/package/2006/relationships"><Relationship Id="rId1" Type="http://schemas.openxmlformats.org/officeDocument/2006/relationships/image" Target="../media/image2.png"/></Relationships>
</file>

<file path=ppt/drawings/_rels/drawing7.xml.rels><?xml version="1.0" encoding="UTF-8" standalone="yes"?>
<Relationships xmlns="http://schemas.openxmlformats.org/package/2006/relationships"><Relationship Id="rId1" Type="http://schemas.openxmlformats.org/officeDocument/2006/relationships/image" Target="../media/image2.png"/></Relationships>
</file>

<file path=ppt/drawings/_rels/drawing8.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0.72218</cdr:x>
      <cdr:y>0.22951</cdr:y>
    </cdr:from>
    <cdr:to>
      <cdr:x>0.91818</cdr:x>
      <cdr:y>0.36444</cdr:y>
    </cdr:to>
    <cdr:sp macro="" textlink="">
      <cdr:nvSpPr>
        <cdr:cNvPr id="7170" name="Text Box 2"/>
        <cdr:cNvSpPr txBox="1">
          <a:spLocks xmlns:a="http://schemas.openxmlformats.org/drawingml/2006/main" noChangeArrowheads="1"/>
        </cdr:cNvSpPr>
      </cdr:nvSpPr>
      <cdr:spPr bwMode="auto">
        <a:xfrm xmlns:a="http://schemas.openxmlformats.org/drawingml/2006/main">
          <a:off x="6259682" y="1444625"/>
          <a:ext cx="1698879" cy="84931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0" i="0" u="none" strike="noStrike" baseline="0" dirty="0">
              <a:solidFill>
                <a:srgbClr val="000000"/>
              </a:solidFill>
              <a:latin typeface="Arial"/>
              <a:cs typeface="Arial"/>
            </a:rPr>
            <a:t>Si tiene pagina pero no tiene información pública de oficio  2</a:t>
          </a:r>
        </a:p>
        <a:p xmlns:a="http://schemas.openxmlformats.org/drawingml/2006/main">
          <a:pPr algn="ctr" rtl="0">
            <a:defRPr sz="1000"/>
          </a:pPr>
          <a:r>
            <a:rPr lang="es-MX" sz="1125" b="0" i="0" u="none" strike="noStrike" baseline="0" dirty="0">
              <a:solidFill>
                <a:srgbClr val="000000"/>
              </a:solidFill>
              <a:latin typeface="Arial"/>
              <a:cs typeface="Arial"/>
            </a:rPr>
            <a:t>2%</a:t>
          </a:r>
        </a:p>
      </cdr:txBody>
    </cdr:sp>
  </cdr:relSizeAnchor>
  <cdr:relSizeAnchor xmlns:cdr="http://schemas.openxmlformats.org/drawingml/2006/chartDrawing">
    <cdr:from>
      <cdr:x>0.33624</cdr:x>
      <cdr:y>0.43183</cdr:y>
    </cdr:from>
    <cdr:to>
      <cdr:x>0.56199</cdr:x>
      <cdr:y>0.53958</cdr:y>
    </cdr:to>
    <cdr:sp macro="" textlink="">
      <cdr:nvSpPr>
        <cdr:cNvPr id="7171" name="Text Box 3"/>
        <cdr:cNvSpPr txBox="1">
          <a:spLocks xmlns:a="http://schemas.openxmlformats.org/drawingml/2006/main" noChangeArrowheads="1"/>
        </cdr:cNvSpPr>
      </cdr:nvSpPr>
      <cdr:spPr bwMode="auto">
        <a:xfrm xmlns:a="http://schemas.openxmlformats.org/drawingml/2006/main">
          <a:off x="2914406" y="2718151"/>
          <a:ext cx="1956744" cy="67822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0" i="0" u="none" strike="noStrike" baseline="0" dirty="0">
              <a:solidFill>
                <a:schemeClr val="bg1"/>
              </a:solidFill>
              <a:latin typeface="Arial"/>
              <a:cs typeface="Arial"/>
            </a:rPr>
            <a:t>Tiene pagina con un % de actualización 130</a:t>
          </a:r>
        </a:p>
        <a:p xmlns:a="http://schemas.openxmlformats.org/drawingml/2006/main">
          <a:pPr algn="ctr" rtl="0">
            <a:defRPr sz="1000"/>
          </a:pPr>
          <a:r>
            <a:rPr lang="es-MX" sz="1125" b="0" i="0" u="none" strike="noStrike" baseline="0" dirty="0">
              <a:solidFill>
                <a:schemeClr val="bg1"/>
              </a:solidFill>
              <a:latin typeface="Arial"/>
              <a:cs typeface="Arial"/>
            </a:rPr>
            <a:t>90%</a:t>
          </a:r>
        </a:p>
      </cdr:txBody>
    </cdr:sp>
  </cdr:relSizeAnchor>
  <cdr:relSizeAnchor xmlns:cdr="http://schemas.openxmlformats.org/drawingml/2006/chartDrawing">
    <cdr:from>
      <cdr:x>0.03509</cdr:x>
      <cdr:y>0.1568</cdr:y>
    </cdr:from>
    <cdr:to>
      <cdr:x>0.31309</cdr:x>
      <cdr:y>0.71599</cdr:y>
    </cdr:to>
    <cdr:sp macro="" textlink="">
      <cdr:nvSpPr>
        <cdr:cNvPr id="6" name="Text Box 3"/>
        <cdr:cNvSpPr txBox="1">
          <a:spLocks xmlns:a="http://schemas.openxmlformats.org/drawingml/2006/main" noChangeArrowheads="1"/>
        </cdr:cNvSpPr>
      </cdr:nvSpPr>
      <cdr:spPr bwMode="auto">
        <a:xfrm xmlns:a="http://schemas.openxmlformats.org/drawingml/2006/main">
          <a:off x="288033" y="986979"/>
          <a:ext cx="2282078" cy="351978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s-MX" sz="1050" b="1" i="0" u="none" strike="noStrike" baseline="0" dirty="0">
              <a:solidFill>
                <a:srgbClr val="000000"/>
              </a:solidFill>
              <a:latin typeface="Arial"/>
              <a:cs typeface="Arial"/>
            </a:rPr>
            <a:t>Sujetos obligados que no tienen pagina:</a:t>
          </a:r>
        </a:p>
        <a:p xmlns:a="http://schemas.openxmlformats.org/drawingml/2006/main">
          <a:pPr algn="l" rtl="0">
            <a:defRPr sz="1000"/>
          </a:pPr>
          <a:r>
            <a:rPr lang="es-MX" sz="1050" b="1" i="0" u="sng" strike="noStrike" baseline="0" dirty="0">
              <a:solidFill>
                <a:srgbClr val="000000"/>
              </a:solidFill>
              <a:latin typeface="Arial"/>
              <a:cs typeface="Arial"/>
            </a:rPr>
            <a:t>Partidos </a:t>
          </a:r>
          <a:r>
            <a:rPr lang="es-MX" sz="1050" b="1" i="0" u="sng" strike="noStrike" baseline="0" dirty="0" smtClean="0">
              <a:solidFill>
                <a:srgbClr val="000000"/>
              </a:solidFill>
              <a:latin typeface="Arial"/>
              <a:cs typeface="Arial"/>
            </a:rPr>
            <a:t>Políticos</a:t>
          </a:r>
          <a:endParaRPr lang="es-MX" sz="1050" b="1" i="0" u="sng"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smtClean="0">
              <a:solidFill>
                <a:srgbClr val="000000"/>
              </a:solidFill>
              <a:latin typeface="Arial"/>
              <a:cs typeface="Arial"/>
            </a:rPr>
            <a:t>-PANAL</a:t>
          </a: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-MORENA</a:t>
          </a:r>
        </a:p>
        <a:p xmlns:a="http://schemas.openxmlformats.org/drawingml/2006/main">
          <a:pPr algn="l" rtl="0">
            <a:defRPr sz="1000"/>
          </a:pPr>
          <a:r>
            <a:rPr lang="es-MX" sz="1050" b="0" i="0" u="none" strike="noStrike" baseline="0" dirty="0">
              <a:solidFill>
                <a:srgbClr val="000000"/>
              </a:solidFill>
              <a:latin typeface="Arial"/>
              <a:cs typeface="Arial"/>
            </a:rPr>
            <a:t>-Encuentro Social</a:t>
          </a:r>
        </a:p>
        <a:p xmlns:a="http://schemas.openxmlformats.org/drawingml/2006/main">
          <a:pPr algn="l" rtl="0">
            <a:defRPr sz="1000"/>
          </a:pPr>
          <a:r>
            <a:rPr lang="es-MX" sz="1050" b="0" i="0" u="none" strike="noStrike" baseline="0" dirty="0">
              <a:solidFill>
                <a:srgbClr val="000000"/>
              </a:solidFill>
              <a:latin typeface="Arial"/>
              <a:cs typeface="Arial"/>
            </a:rPr>
            <a:t>-Alianza Ciudadana</a:t>
          </a:r>
        </a:p>
        <a:p xmlns:a="http://schemas.openxmlformats.org/drawingml/2006/main">
          <a:pPr algn="l" rtl="0">
            <a:defRPr sz="1000"/>
          </a:pPr>
          <a:r>
            <a:rPr lang="es-MX" sz="1050" b="0" i="0" u="none" strike="noStrike" baseline="0" dirty="0">
              <a:solidFill>
                <a:srgbClr val="000000"/>
              </a:solidFill>
              <a:latin typeface="Arial"/>
              <a:cs typeface="Arial"/>
            </a:rPr>
            <a:t>-Humanista</a:t>
          </a:r>
        </a:p>
        <a:p xmlns:a="http://schemas.openxmlformats.org/drawingml/2006/main">
          <a:pPr algn="l" rtl="0">
            <a:defRPr sz="1000"/>
          </a:pP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1" i="0" u="sng" strike="noStrike" baseline="0" dirty="0">
              <a:solidFill>
                <a:srgbClr val="000000"/>
              </a:solidFill>
              <a:latin typeface="Arial"/>
              <a:cs typeface="Arial"/>
            </a:rPr>
            <a:t>Ayuntamientos </a:t>
          </a:r>
        </a:p>
        <a:p xmlns:a="http://schemas.openxmlformats.org/drawingml/2006/main">
          <a:pPr algn="l" rtl="0">
            <a:defRPr sz="1000"/>
          </a:pPr>
          <a:r>
            <a:rPr lang="es-MX" sz="1050" b="0" i="0" u="none" strike="noStrike" baseline="0" dirty="0">
              <a:solidFill>
                <a:srgbClr val="000000"/>
              </a:solidFill>
              <a:latin typeface="Arial"/>
              <a:cs typeface="Arial"/>
            </a:rPr>
            <a:t>- Españita </a:t>
          </a:r>
        </a:p>
        <a:p xmlns:a="http://schemas.openxmlformats.org/drawingml/2006/main">
          <a:pPr algn="l" rtl="0">
            <a:defRPr sz="1000"/>
          </a:pPr>
          <a:r>
            <a:rPr lang="es-MX" sz="1050" b="0" i="0" u="none" strike="noStrike" baseline="0" dirty="0">
              <a:solidFill>
                <a:srgbClr val="000000"/>
              </a:solidFill>
              <a:latin typeface="Arial"/>
              <a:cs typeface="Arial"/>
            </a:rPr>
            <a:t>- El Carmen </a:t>
          </a:r>
          <a:r>
            <a:rPr lang="es-MX" sz="1050" b="0" i="0" u="none" strike="noStrike" baseline="0" dirty="0" err="1">
              <a:solidFill>
                <a:srgbClr val="000000"/>
              </a:solidFill>
              <a:latin typeface="Arial"/>
              <a:cs typeface="Arial"/>
            </a:rPr>
            <a:t>Tequexquitla</a:t>
          </a: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a:t>
          </a:r>
          <a:r>
            <a:rPr lang="es-MX" sz="1050" b="0" i="0" u="none" strike="noStrike" baseline="0" dirty="0" err="1">
              <a:solidFill>
                <a:srgbClr val="000000"/>
              </a:solidFill>
              <a:latin typeface="Arial"/>
              <a:cs typeface="Arial"/>
            </a:rPr>
            <a:t>Tenacingo</a:t>
          </a:r>
          <a:endParaRPr lang="es-MX" sz="1050" b="0" i="0" u="none" strike="noStrike" baseline="0" dirty="0">
            <a:solidFill>
              <a:srgbClr val="000000"/>
            </a:solidFill>
            <a:latin typeface="Arial"/>
            <a:cs typeface="Arial"/>
          </a:endParaRPr>
        </a:p>
        <a:p xmlns:a="http://schemas.openxmlformats.org/drawingml/2006/main">
          <a:pPr algn="l" rtl="0">
            <a:defRPr sz="1000"/>
          </a:pPr>
          <a:r>
            <a:rPr lang="es-MX" sz="1050" b="0" i="0" u="none" strike="noStrike" baseline="0" dirty="0">
              <a:solidFill>
                <a:srgbClr val="000000"/>
              </a:solidFill>
              <a:latin typeface="Arial"/>
              <a:cs typeface="Arial"/>
            </a:rPr>
            <a:t>-San </a:t>
          </a:r>
          <a:r>
            <a:rPr lang="es-MX" sz="1050" b="0" i="0" u="none" strike="noStrike" baseline="0" dirty="0" smtClean="0">
              <a:solidFill>
                <a:srgbClr val="000000"/>
              </a:solidFill>
              <a:latin typeface="Arial"/>
              <a:cs typeface="Arial"/>
            </a:rPr>
            <a:t>Jerónimo </a:t>
          </a:r>
          <a:r>
            <a:rPr lang="es-MX" sz="1050" b="0" i="0" u="none" strike="noStrike" baseline="0" dirty="0">
              <a:solidFill>
                <a:srgbClr val="000000"/>
              </a:solidFill>
              <a:latin typeface="Arial"/>
              <a:cs typeface="Arial"/>
            </a:rPr>
            <a:t>Zacualpan </a:t>
          </a:r>
        </a:p>
        <a:p xmlns:a="http://schemas.openxmlformats.org/drawingml/2006/main">
          <a:pPr algn="l" rtl="0">
            <a:defRPr sz="1000"/>
          </a:pPr>
          <a:r>
            <a:rPr lang="es-MX" sz="1050" b="0" i="0" u="none" strike="noStrike" baseline="0" dirty="0">
              <a:solidFill>
                <a:srgbClr val="000000"/>
              </a:solidFill>
              <a:latin typeface="Arial"/>
              <a:cs typeface="Arial"/>
            </a:rPr>
            <a:t>-San Pablo del Monte</a:t>
          </a:r>
        </a:p>
        <a:p xmlns:a="http://schemas.openxmlformats.org/drawingml/2006/main">
          <a:pPr algn="l" rtl="0">
            <a:defRPr sz="1000"/>
          </a:pPr>
          <a:r>
            <a:rPr lang="es-MX" sz="1050" b="0" i="0" u="none" strike="noStrike" baseline="0" dirty="0">
              <a:solidFill>
                <a:srgbClr val="000000"/>
              </a:solidFill>
              <a:latin typeface="Arial"/>
              <a:cs typeface="Arial"/>
            </a:rPr>
            <a:t>-Tocatlan</a:t>
          </a:r>
        </a:p>
        <a:p xmlns:a="http://schemas.openxmlformats.org/drawingml/2006/main">
          <a:pPr algn="l" rtl="0">
            <a:defRPr sz="1000"/>
          </a:pPr>
          <a:endParaRPr lang="es-MX" sz="1050" b="1" i="0" u="none" strike="noStrike" baseline="0" dirty="0">
            <a:solidFill>
              <a:srgbClr val="000000"/>
            </a:solidFill>
            <a:latin typeface="Arial"/>
            <a:cs typeface="Arial"/>
          </a:endParaRPr>
        </a:p>
        <a:p xmlns:a="http://schemas.openxmlformats.org/drawingml/2006/main">
          <a:pPr algn="l" rtl="0">
            <a:defRPr sz="1000"/>
          </a:pPr>
          <a:r>
            <a:rPr lang="es-MX" sz="1050" b="1" i="0" u="sng" strike="noStrike" baseline="0" dirty="0">
              <a:solidFill>
                <a:srgbClr val="000000"/>
              </a:solidFill>
              <a:latin typeface="Arial"/>
              <a:cs typeface="Arial"/>
            </a:rPr>
            <a:t>Comisiones Municipales de Agua. </a:t>
          </a:r>
        </a:p>
        <a:p xmlns:a="http://schemas.openxmlformats.org/drawingml/2006/main">
          <a:pPr algn="l" rtl="0">
            <a:defRPr sz="1000"/>
          </a:pPr>
          <a:r>
            <a:rPr lang="es-MX" sz="1050" b="0" i="0" u="none" strike="noStrike" baseline="0" dirty="0">
              <a:solidFill>
                <a:srgbClr val="000000"/>
              </a:solidFill>
              <a:latin typeface="Arial"/>
              <a:cs typeface="Arial"/>
            </a:rPr>
            <a:t>-Comisión </a:t>
          </a:r>
          <a:r>
            <a:rPr lang="es-MX" sz="1050" b="0" i="0" u="none" strike="noStrike" baseline="0" dirty="0" err="1">
              <a:solidFill>
                <a:srgbClr val="000000"/>
              </a:solidFill>
              <a:latin typeface="Arial"/>
              <a:cs typeface="Arial"/>
            </a:rPr>
            <a:t>Mpal</a:t>
          </a:r>
          <a:r>
            <a:rPr lang="es-MX" sz="1050" b="0" i="0" u="none" strike="noStrike" baseline="0" dirty="0">
              <a:solidFill>
                <a:srgbClr val="000000"/>
              </a:solidFill>
              <a:latin typeface="Arial"/>
              <a:cs typeface="Arial"/>
            </a:rPr>
            <a:t> de Agua Potable de Tlaxcala</a:t>
          </a:r>
        </a:p>
      </cdr:txBody>
    </cdr:sp>
  </cdr:relSizeAnchor>
  <cdr:relSizeAnchor xmlns:cdr="http://schemas.openxmlformats.org/drawingml/2006/chartDrawing">
    <cdr:from>
      <cdr:x>0.54386</cdr:x>
      <cdr:y>0.29408</cdr:y>
    </cdr:from>
    <cdr:to>
      <cdr:x>0.73986</cdr:x>
      <cdr:y>0.37683</cdr:y>
    </cdr:to>
    <cdr:sp macro="" textlink="">
      <cdr:nvSpPr>
        <cdr:cNvPr id="9" name="Text Box 2"/>
        <cdr:cNvSpPr txBox="1">
          <a:spLocks xmlns:a="http://schemas.openxmlformats.org/drawingml/2006/main" noChangeArrowheads="1"/>
        </cdr:cNvSpPr>
      </cdr:nvSpPr>
      <cdr:spPr bwMode="auto">
        <a:xfrm xmlns:a="http://schemas.openxmlformats.org/drawingml/2006/main">
          <a:off x="4464497" y="1851075"/>
          <a:ext cx="1608947" cy="52086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0" i="0" u="none" strike="noStrike" baseline="0" dirty="0">
              <a:solidFill>
                <a:srgbClr val="000000"/>
              </a:solidFill>
              <a:latin typeface="Arial"/>
              <a:cs typeface="Arial"/>
            </a:rPr>
            <a:t>No </a:t>
          </a:r>
          <a:r>
            <a:rPr lang="es-MX" sz="1125" b="0" i="0" u="none" strike="noStrike" baseline="0" dirty="0" smtClean="0">
              <a:solidFill>
                <a:schemeClr val="bg1"/>
              </a:solidFill>
              <a:latin typeface="Arial"/>
              <a:cs typeface="Arial"/>
            </a:rPr>
            <a:t>tienen </a:t>
          </a:r>
          <a:r>
            <a:rPr lang="es-MX" sz="1125" b="0" i="0" u="none" strike="noStrike" baseline="0" dirty="0">
              <a:solidFill>
                <a:schemeClr val="bg1"/>
              </a:solidFill>
              <a:latin typeface="Arial"/>
              <a:cs typeface="Arial"/>
            </a:rPr>
            <a:t>pagina 12</a:t>
          </a:r>
        </a:p>
        <a:p xmlns:a="http://schemas.openxmlformats.org/drawingml/2006/main">
          <a:pPr algn="ctr" rtl="0">
            <a:defRPr sz="1000"/>
          </a:pPr>
          <a:r>
            <a:rPr lang="es-MX" sz="1125" b="0" i="0" u="none" strike="noStrike" baseline="0" dirty="0">
              <a:solidFill>
                <a:schemeClr val="bg1"/>
              </a:solidFill>
              <a:latin typeface="Arial"/>
              <a:cs typeface="Arial"/>
            </a:rPr>
            <a:t>18%</a:t>
          </a:r>
        </a:p>
      </cdr:txBody>
    </cdr:sp>
  </cdr:relSizeAnchor>
  <cdr:relSizeAnchor xmlns:cdr="http://schemas.openxmlformats.org/drawingml/2006/chartDrawing">
    <cdr:from>
      <cdr:x>0.65751</cdr:x>
      <cdr:y>0.18537</cdr:y>
    </cdr:from>
    <cdr:to>
      <cdr:x>0.67051</cdr:x>
      <cdr:y>0.30921</cdr:y>
    </cdr:to>
    <cdr:cxnSp macro="">
      <cdr:nvCxnSpPr>
        <cdr:cNvPr id="3" name="2 Conector recto"/>
        <cdr:cNvCxnSpPr/>
      </cdr:nvCxnSpPr>
      <cdr:spPr bwMode="auto">
        <a:xfrm xmlns:a="http://schemas.openxmlformats.org/drawingml/2006/main">
          <a:off x="5699125" y="1166813"/>
          <a:ext cx="112713" cy="779462"/>
        </a:xfrm>
        <a:prstGeom xmlns:a="http://schemas.openxmlformats.org/drawingml/2006/main" prst="line">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0.86538</cdr:x>
      <cdr:y>0.33417</cdr:y>
    </cdr:from>
    <cdr:to>
      <cdr:x>0.90568</cdr:x>
      <cdr:y>0.41236</cdr:y>
    </cdr:to>
    <cdr:cxnSp macro="">
      <cdr:nvCxnSpPr>
        <cdr:cNvPr id="11" name="10 Conector recto de flecha"/>
        <cdr:cNvCxnSpPr/>
      </cdr:nvCxnSpPr>
      <cdr:spPr bwMode="auto">
        <a:xfrm xmlns:a="http://schemas.openxmlformats.org/drawingml/2006/main" flipV="1">
          <a:off x="7500938" y="2103438"/>
          <a:ext cx="349250" cy="492125"/>
        </a:xfrm>
        <a:prstGeom xmlns:a="http://schemas.openxmlformats.org/drawingml/2006/main" prst="straightConnector1">
          <a:avLst/>
        </a:prstGeom>
        <a:noFill xmlns:a="http://schemas.openxmlformats.org/drawingml/2006/main"/>
        <a:ln xmlns:a="http://schemas.openxmlformats.org/drawingml/2006/main" w="1"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0.31319</cdr:x>
      <cdr:y>0.18789</cdr:y>
    </cdr:from>
    <cdr:to>
      <cdr:x>0.37546</cdr:x>
      <cdr:y>0.27869</cdr:y>
    </cdr:to>
    <cdr:cxnSp macro="">
      <cdr:nvCxnSpPr>
        <cdr:cNvPr id="13" name="12 Conector recto de flecha"/>
        <cdr:cNvCxnSpPr/>
      </cdr:nvCxnSpPr>
      <cdr:spPr bwMode="auto">
        <a:xfrm xmlns:a="http://schemas.openxmlformats.org/drawingml/2006/main" flipV="1">
          <a:off x="2714625" y="1182688"/>
          <a:ext cx="539750" cy="571500"/>
        </a:xfrm>
        <a:prstGeom xmlns:a="http://schemas.openxmlformats.org/drawingml/2006/main" prst="straightConnector1">
          <a:avLst/>
        </a:prstGeom>
        <a:noFill xmlns:a="http://schemas.openxmlformats.org/drawingml/2006/main"/>
        <a:ln xmlns:a="http://schemas.openxmlformats.org/drawingml/2006/main" w="1"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0.70175</cdr:x>
      <cdr:y>0.62584</cdr:y>
    </cdr:from>
    <cdr:to>
      <cdr:x>0.9082</cdr:x>
      <cdr:y>0.79306</cdr:y>
    </cdr:to>
    <cdr:sp macro="" textlink="">
      <cdr:nvSpPr>
        <cdr:cNvPr id="19" name="Text Box 3"/>
        <cdr:cNvSpPr txBox="1">
          <a:spLocks xmlns:a="http://schemas.openxmlformats.org/drawingml/2006/main" noChangeArrowheads="1"/>
        </cdr:cNvSpPr>
      </cdr:nvSpPr>
      <cdr:spPr bwMode="auto">
        <a:xfrm xmlns:a="http://schemas.openxmlformats.org/drawingml/2006/main">
          <a:off x="5760641" y="3939307"/>
          <a:ext cx="1694727" cy="105255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just" rtl="0">
            <a:defRPr sz="1000"/>
          </a:pPr>
          <a:r>
            <a:rPr lang="es-MX" sz="1050" b="1" i="0" u="sng" strike="noStrike" baseline="0" dirty="0">
              <a:solidFill>
                <a:srgbClr val="000000"/>
              </a:solidFill>
              <a:latin typeface="Arial"/>
              <a:cs typeface="Arial"/>
            </a:rPr>
            <a:t>Sujetos obligados que si tienen pagina pero no tiene información pública de oficio:</a:t>
          </a:r>
        </a:p>
        <a:p xmlns:a="http://schemas.openxmlformats.org/drawingml/2006/main">
          <a:pPr algn="just" rtl="0">
            <a:defRPr sz="1000"/>
          </a:pPr>
          <a:r>
            <a:rPr lang="es-MX" sz="1050" b="0" i="0" u="none" strike="noStrike" baseline="0" dirty="0">
              <a:solidFill>
                <a:srgbClr val="000000"/>
              </a:solidFill>
              <a:latin typeface="Arial"/>
              <a:cs typeface="Arial"/>
            </a:rPr>
            <a:t>-Tzompantepec</a:t>
          </a:r>
        </a:p>
        <a:p xmlns:a="http://schemas.openxmlformats.org/drawingml/2006/main">
          <a:pPr algn="just" rtl="0">
            <a:defRPr sz="1000"/>
          </a:pPr>
          <a:r>
            <a:rPr lang="es-MX" sz="1050" b="0" i="0" u="none" strike="noStrike" baseline="0" dirty="0">
              <a:solidFill>
                <a:srgbClr val="000000"/>
              </a:solidFill>
              <a:latin typeface="Arial"/>
              <a:cs typeface="Arial"/>
            </a:rPr>
            <a:t>-Partido Acción Nacional</a:t>
          </a:r>
        </a:p>
        <a:p xmlns:a="http://schemas.openxmlformats.org/drawingml/2006/main">
          <a:pPr algn="just" rtl="0">
            <a:defRPr sz="1000"/>
          </a:pPr>
          <a:endParaRPr lang="es-MX" sz="1050" b="1" i="0" u="sng" strike="noStrike" baseline="0" dirty="0">
            <a:solidFill>
              <a:srgbClr val="000000"/>
            </a:solidFill>
            <a:latin typeface="Arial"/>
            <a:cs typeface="Arial"/>
          </a:endParaRPr>
        </a:p>
      </cdr:txBody>
    </cdr:sp>
  </cdr:relSizeAnchor>
  <cdr:relSizeAnchor xmlns:cdr="http://schemas.openxmlformats.org/drawingml/2006/chartDrawing">
    <cdr:from>
      <cdr:x>0.08772</cdr:x>
      <cdr:y>0.77456</cdr:y>
    </cdr:from>
    <cdr:to>
      <cdr:x>0.25439</cdr:x>
      <cdr:y>0.92318</cdr:y>
    </cdr:to>
    <cdr:pic>
      <cdr:nvPicPr>
        <cdr:cNvPr id="12"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720081" y="4875411"/>
          <a:ext cx="1368152" cy="935465"/>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10.xml><?xml version="1.0" encoding="utf-8"?>
<c:userShapes xmlns:c="http://schemas.openxmlformats.org/drawingml/2006/chart">
  <cdr:relSizeAnchor xmlns:cdr="http://schemas.openxmlformats.org/drawingml/2006/chartDrawing">
    <cdr:from>
      <cdr:x>0.01631</cdr:x>
      <cdr:y>0.16901</cdr:y>
    </cdr:from>
    <cdr:to>
      <cdr:x>0.11508</cdr:x>
      <cdr:y>0.26894</cdr:y>
    </cdr:to>
    <cdr:sp macro="" textlink="">
      <cdr:nvSpPr>
        <cdr:cNvPr id="2" name="1 CuadroTexto"/>
        <cdr:cNvSpPr txBox="1"/>
      </cdr:nvSpPr>
      <cdr:spPr>
        <a:xfrm xmlns:a="http://schemas.openxmlformats.org/drawingml/2006/main">
          <a:off x="139590" y="985344"/>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ICARI</a:t>
          </a:r>
        </a:p>
      </cdr:txBody>
    </cdr:sp>
  </cdr:relSizeAnchor>
  <cdr:relSizeAnchor xmlns:cdr="http://schemas.openxmlformats.org/drawingml/2006/chartDrawing">
    <cdr:from>
      <cdr:x>0.02321</cdr:x>
      <cdr:y>0.31153</cdr:y>
    </cdr:from>
    <cdr:to>
      <cdr:x>0.12198</cdr:x>
      <cdr:y>0.41146</cdr:y>
    </cdr:to>
    <cdr:sp macro="" textlink="">
      <cdr:nvSpPr>
        <cdr:cNvPr id="3" name="1 CuadroTexto"/>
        <cdr:cNvSpPr txBox="1"/>
      </cdr:nvSpPr>
      <cdr:spPr>
        <a:xfrm xmlns:a="http://schemas.openxmlformats.org/drawingml/2006/main">
          <a:off x="198602" y="1816209"/>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ICR</a:t>
          </a:r>
        </a:p>
      </cdr:txBody>
    </cdr:sp>
  </cdr:relSizeAnchor>
  <cdr:relSizeAnchor xmlns:cdr="http://schemas.openxmlformats.org/drawingml/2006/chartDrawing">
    <cdr:from>
      <cdr:x>0.01266</cdr:x>
      <cdr:y>0.44815</cdr:y>
    </cdr:from>
    <cdr:to>
      <cdr:x>0.11142</cdr:x>
      <cdr:y>0.54808</cdr:y>
    </cdr:to>
    <cdr:sp macro="" textlink="">
      <cdr:nvSpPr>
        <cdr:cNvPr id="4" name="1 CuadroTexto"/>
        <cdr:cNvSpPr txBox="1"/>
      </cdr:nvSpPr>
      <cdr:spPr>
        <a:xfrm xmlns:a="http://schemas.openxmlformats.org/drawingml/2006/main">
          <a:off x="108279" y="2612697"/>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ICIPO</a:t>
          </a:r>
        </a:p>
      </cdr:txBody>
    </cdr:sp>
  </cdr:relSizeAnchor>
  <cdr:relSizeAnchor xmlns:cdr="http://schemas.openxmlformats.org/drawingml/2006/chartDrawing">
    <cdr:from>
      <cdr:x>0.02417</cdr:x>
      <cdr:y>0.60449</cdr:y>
    </cdr:from>
    <cdr:to>
      <cdr:x>0.12294</cdr:x>
      <cdr:y>0.70442</cdr:y>
    </cdr:to>
    <cdr:sp macro="" textlink="">
      <cdr:nvSpPr>
        <cdr:cNvPr id="5" name="1 CuadroTexto"/>
        <cdr:cNvSpPr txBox="1"/>
      </cdr:nvSpPr>
      <cdr:spPr>
        <a:xfrm xmlns:a="http://schemas.openxmlformats.org/drawingml/2006/main">
          <a:off x="206814" y="3524140"/>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IGC</a:t>
          </a:r>
        </a:p>
      </cdr:txBody>
    </cdr:sp>
  </cdr:relSizeAnchor>
  <cdr:relSizeAnchor xmlns:cdr="http://schemas.openxmlformats.org/drawingml/2006/chartDrawing">
    <cdr:from>
      <cdr:x>0.28617</cdr:x>
      <cdr:y>0.1566</cdr:y>
    </cdr:from>
    <cdr:to>
      <cdr:x>0.38494</cdr:x>
      <cdr:y>0.25653</cdr:y>
    </cdr:to>
    <cdr:sp macro="" textlink="">
      <cdr:nvSpPr>
        <cdr:cNvPr id="6" name="1 CuadroTexto"/>
        <cdr:cNvSpPr txBox="1"/>
      </cdr:nvSpPr>
      <cdr:spPr>
        <a:xfrm xmlns:a="http://schemas.openxmlformats.org/drawingml/2006/main">
          <a:off x="2448472" y="912976"/>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75.41%</a:t>
          </a:r>
        </a:p>
      </cdr:txBody>
    </cdr:sp>
  </cdr:relSizeAnchor>
  <cdr:relSizeAnchor xmlns:cdr="http://schemas.openxmlformats.org/drawingml/2006/chartDrawing">
    <cdr:from>
      <cdr:x>0.78713</cdr:x>
      <cdr:y>0.1566</cdr:y>
    </cdr:from>
    <cdr:to>
      <cdr:x>0.8859</cdr:x>
      <cdr:y>0.25653</cdr:y>
    </cdr:to>
    <cdr:sp macro="" textlink="">
      <cdr:nvSpPr>
        <cdr:cNvPr id="7" name="1 CuadroTexto"/>
        <cdr:cNvSpPr txBox="1"/>
      </cdr:nvSpPr>
      <cdr:spPr>
        <a:xfrm xmlns:a="http://schemas.openxmlformats.org/drawingml/2006/main">
          <a:off x="6734723" y="912977"/>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24.59%</a:t>
          </a:r>
        </a:p>
      </cdr:txBody>
    </cdr:sp>
  </cdr:relSizeAnchor>
  <cdr:relSizeAnchor xmlns:cdr="http://schemas.openxmlformats.org/drawingml/2006/chartDrawing">
    <cdr:from>
      <cdr:x>0.28521</cdr:x>
      <cdr:y>0.30308</cdr:y>
    </cdr:from>
    <cdr:to>
      <cdr:x>0.38398</cdr:x>
      <cdr:y>0.40301</cdr:y>
    </cdr:to>
    <cdr:sp macro="" textlink="">
      <cdr:nvSpPr>
        <cdr:cNvPr id="8" name="1 CuadroTexto"/>
        <cdr:cNvSpPr txBox="1"/>
      </cdr:nvSpPr>
      <cdr:spPr>
        <a:xfrm xmlns:a="http://schemas.openxmlformats.org/drawingml/2006/main">
          <a:off x="2440261" y="1766943"/>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70.75%</a:t>
          </a:r>
        </a:p>
      </cdr:txBody>
    </cdr:sp>
  </cdr:relSizeAnchor>
  <cdr:relSizeAnchor xmlns:cdr="http://schemas.openxmlformats.org/drawingml/2006/chartDrawing">
    <cdr:from>
      <cdr:x>0.27369</cdr:x>
      <cdr:y>0.45097</cdr:y>
    </cdr:from>
    <cdr:to>
      <cdr:x>0.37246</cdr:x>
      <cdr:y>0.5509</cdr:y>
    </cdr:to>
    <cdr:sp macro="" textlink="">
      <cdr:nvSpPr>
        <cdr:cNvPr id="9" name="1 CuadroTexto"/>
        <cdr:cNvSpPr txBox="1"/>
      </cdr:nvSpPr>
      <cdr:spPr>
        <a:xfrm xmlns:a="http://schemas.openxmlformats.org/drawingml/2006/main">
          <a:off x="2341728" y="2629119"/>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64.79%</a:t>
          </a:r>
        </a:p>
      </cdr:txBody>
    </cdr:sp>
  </cdr:relSizeAnchor>
  <cdr:relSizeAnchor xmlns:cdr="http://schemas.openxmlformats.org/drawingml/2006/chartDrawing">
    <cdr:from>
      <cdr:x>0.27945</cdr:x>
      <cdr:y>0.60449</cdr:y>
    </cdr:from>
    <cdr:to>
      <cdr:x>0.37822</cdr:x>
      <cdr:y>0.70442</cdr:y>
    </cdr:to>
    <cdr:sp macro="" textlink="">
      <cdr:nvSpPr>
        <cdr:cNvPr id="10" name="1 CuadroTexto"/>
        <cdr:cNvSpPr txBox="1"/>
      </cdr:nvSpPr>
      <cdr:spPr>
        <a:xfrm xmlns:a="http://schemas.openxmlformats.org/drawingml/2006/main">
          <a:off x="2390994" y="3524141"/>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68.85%</a:t>
          </a:r>
        </a:p>
      </cdr:txBody>
    </cdr:sp>
  </cdr:relSizeAnchor>
  <cdr:relSizeAnchor xmlns:cdr="http://schemas.openxmlformats.org/drawingml/2006/chartDrawing">
    <cdr:from>
      <cdr:x>0.75162</cdr:x>
      <cdr:y>0.3059</cdr:y>
    </cdr:from>
    <cdr:to>
      <cdr:x>0.85039</cdr:x>
      <cdr:y>0.40583</cdr:y>
    </cdr:to>
    <cdr:sp macro="" textlink="">
      <cdr:nvSpPr>
        <cdr:cNvPr id="11" name="1 CuadroTexto"/>
        <cdr:cNvSpPr txBox="1"/>
      </cdr:nvSpPr>
      <cdr:spPr>
        <a:xfrm xmlns:a="http://schemas.openxmlformats.org/drawingml/2006/main">
          <a:off x="6430908" y="1783365"/>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29.29%</a:t>
          </a:r>
        </a:p>
      </cdr:txBody>
    </cdr:sp>
  </cdr:relSizeAnchor>
  <cdr:relSizeAnchor xmlns:cdr="http://schemas.openxmlformats.org/drawingml/2006/chartDrawing">
    <cdr:from>
      <cdr:x>0.75738</cdr:x>
      <cdr:y>0.46223</cdr:y>
    </cdr:from>
    <cdr:to>
      <cdr:x>0.85615</cdr:x>
      <cdr:y>0.56216</cdr:y>
    </cdr:to>
    <cdr:sp macro="" textlink="">
      <cdr:nvSpPr>
        <cdr:cNvPr id="12" name="1 CuadroTexto"/>
        <cdr:cNvSpPr txBox="1"/>
      </cdr:nvSpPr>
      <cdr:spPr>
        <a:xfrm xmlns:a="http://schemas.openxmlformats.org/drawingml/2006/main">
          <a:off x="6480174" y="2694808"/>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35.21%</a:t>
          </a:r>
        </a:p>
      </cdr:txBody>
    </cdr:sp>
  </cdr:relSizeAnchor>
  <cdr:relSizeAnchor xmlns:cdr="http://schemas.openxmlformats.org/drawingml/2006/chartDrawing">
    <cdr:from>
      <cdr:x>0.7545</cdr:x>
      <cdr:y>0.6073</cdr:y>
    </cdr:from>
    <cdr:to>
      <cdr:x>0.85327</cdr:x>
      <cdr:y>0.70723</cdr:y>
    </cdr:to>
    <cdr:sp macro="" textlink="">
      <cdr:nvSpPr>
        <cdr:cNvPr id="13" name="1 CuadroTexto"/>
        <cdr:cNvSpPr txBox="1"/>
      </cdr:nvSpPr>
      <cdr:spPr>
        <a:xfrm xmlns:a="http://schemas.openxmlformats.org/drawingml/2006/main">
          <a:off x="6455541" y="3540562"/>
          <a:ext cx="84507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31.15%</a:t>
          </a:r>
        </a:p>
      </cdr:txBody>
    </cdr:sp>
  </cdr:relSizeAnchor>
  <cdr:relSizeAnchor xmlns:cdr="http://schemas.openxmlformats.org/drawingml/2006/chartDrawing">
    <cdr:from>
      <cdr:x>0.119</cdr:x>
      <cdr:y>0.72676</cdr:y>
    </cdr:from>
    <cdr:to>
      <cdr:x>0.20537</cdr:x>
      <cdr:y>0.86197</cdr:y>
    </cdr:to>
    <cdr:sp macro="" textlink="">
      <cdr:nvSpPr>
        <cdr:cNvPr id="15" name="Rectángulo redondeado 14"/>
        <cdr:cNvSpPr/>
      </cdr:nvSpPr>
      <cdr:spPr bwMode="auto">
        <a:xfrm xmlns:a="http://schemas.openxmlformats.org/drawingml/2006/main">
          <a:off x="1018190" y="4236983"/>
          <a:ext cx="739008" cy="788276"/>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0.06814</cdr:x>
      <cdr:y>0.77746</cdr:y>
    </cdr:from>
    <cdr:to>
      <cdr:x>0.13148</cdr:x>
      <cdr:y>0.84085</cdr:y>
    </cdr:to>
    <cdr:sp macro="" textlink="">
      <cdr:nvSpPr>
        <cdr:cNvPr id="16" name="Rectángulo redondeado 15"/>
        <cdr:cNvSpPr/>
      </cdr:nvSpPr>
      <cdr:spPr bwMode="auto">
        <a:xfrm xmlns:a="http://schemas.openxmlformats.org/drawingml/2006/main">
          <a:off x="582996" y="4532586"/>
          <a:ext cx="541939" cy="369505"/>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0.09501</cdr:x>
      <cdr:y>0.75352</cdr:y>
    </cdr:from>
    <cdr:to>
      <cdr:x>0.23512</cdr:x>
      <cdr:y>0.86761</cdr:y>
    </cdr:to>
    <cdr:sp macro="" textlink="">
      <cdr:nvSpPr>
        <cdr:cNvPr id="17" name="Rectángulo redondeado 16"/>
        <cdr:cNvSpPr/>
      </cdr:nvSpPr>
      <cdr:spPr bwMode="auto">
        <a:xfrm xmlns:a="http://schemas.openxmlformats.org/drawingml/2006/main">
          <a:off x="812909" y="4392996"/>
          <a:ext cx="1198837" cy="665107"/>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0.09981</cdr:x>
      <cdr:y>0.82254</cdr:y>
    </cdr:from>
    <cdr:to>
      <cdr:x>0.15835</cdr:x>
      <cdr:y>0.8831</cdr:y>
    </cdr:to>
    <cdr:sp macro="" textlink="">
      <cdr:nvSpPr>
        <cdr:cNvPr id="18" name="Rectángulo redondeado 17"/>
        <cdr:cNvSpPr/>
      </cdr:nvSpPr>
      <cdr:spPr bwMode="auto">
        <a:xfrm xmlns:a="http://schemas.openxmlformats.org/drawingml/2006/main">
          <a:off x="853966" y="4795346"/>
          <a:ext cx="500884" cy="353082"/>
        </a:xfrm>
        <a:prstGeom xmlns:a="http://schemas.openxmlformats.org/drawingml/2006/main" prst="roundRect">
          <a:avLst/>
        </a:prstGeom>
        <a:solidFill xmlns:a="http://schemas.openxmlformats.org/drawingml/2006/main">
          <a:schemeClr val="bg1"/>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0.34951</cdr:x>
      <cdr:y>0.82421</cdr:y>
    </cdr:from>
    <cdr:to>
      <cdr:x>0.40805</cdr:x>
      <cdr:y>0.88477</cdr:y>
    </cdr:to>
    <cdr:sp macro="" textlink="">
      <cdr:nvSpPr>
        <cdr:cNvPr id="19" name="Rectángulo redondeado 18"/>
        <cdr:cNvSpPr/>
      </cdr:nvSpPr>
      <cdr:spPr bwMode="auto">
        <a:xfrm xmlns:a="http://schemas.openxmlformats.org/drawingml/2006/main">
          <a:off x="2990412" y="4805089"/>
          <a:ext cx="500884" cy="353082"/>
        </a:xfrm>
        <a:prstGeom xmlns:a="http://schemas.openxmlformats.org/drawingml/2006/main" prst="roundRect">
          <a:avLst/>
        </a:prstGeom>
        <a:solidFill xmlns:a="http://schemas.openxmlformats.org/drawingml/2006/main">
          <a:schemeClr val="tx1">
            <a:lumMod val="50000"/>
            <a:lumOff val="50000"/>
          </a:schemeClr>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vert270"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a:p>
      </cdr:txBody>
    </cdr:sp>
  </cdr:relSizeAnchor>
  <cdr:relSizeAnchor xmlns:cdr="http://schemas.openxmlformats.org/drawingml/2006/chartDrawing">
    <cdr:from>
      <cdr:x>0.40709</cdr:x>
      <cdr:y>0.82683</cdr:y>
    </cdr:from>
    <cdr:to>
      <cdr:x>0.59258</cdr:x>
      <cdr:y>0.92676</cdr:y>
    </cdr:to>
    <cdr:sp macro="" textlink="">
      <cdr:nvSpPr>
        <cdr:cNvPr id="20" name="1 CuadroTexto"/>
        <cdr:cNvSpPr txBox="1"/>
      </cdr:nvSpPr>
      <cdr:spPr>
        <a:xfrm xmlns:a="http://schemas.openxmlformats.org/drawingml/2006/main">
          <a:off x="3483093" y="4820383"/>
          <a:ext cx="1587033" cy="5825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dirty="0"/>
            <a:t>OPACIDAD</a:t>
          </a:r>
        </a:p>
      </cdr:txBody>
    </cdr:sp>
  </cdr:relSizeAnchor>
  <cdr:relSizeAnchor xmlns:cdr="http://schemas.openxmlformats.org/drawingml/2006/chartDrawing">
    <cdr:from>
      <cdr:x>0.15661</cdr:x>
      <cdr:y>0.82984</cdr:y>
    </cdr:from>
    <cdr:to>
      <cdr:x>0.37376</cdr:x>
      <cdr:y>0.92977</cdr:y>
    </cdr:to>
    <cdr:sp macro="" textlink="">
      <cdr:nvSpPr>
        <cdr:cNvPr id="21" name="1 CuadroTexto"/>
        <cdr:cNvSpPr txBox="1"/>
      </cdr:nvSpPr>
      <cdr:spPr>
        <a:xfrm xmlns:a="http://schemas.openxmlformats.org/drawingml/2006/main">
          <a:off x="1339967" y="4837932"/>
          <a:ext cx="1857952"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dirty="0"/>
            <a:t>TRANSPARENCIA</a:t>
          </a:r>
          <a:r>
            <a:rPr lang="es-MX" sz="1200" b="1" baseline="0" dirty="0"/>
            <a:t> </a:t>
          </a:r>
          <a:endParaRPr lang="es-MX" sz="1200" b="1" dirty="0"/>
        </a:p>
      </cdr:txBody>
    </cdr:sp>
  </cdr:relSizeAnchor>
  <cdr:relSizeAnchor xmlns:cdr="http://schemas.openxmlformats.org/drawingml/2006/chartDrawing">
    <cdr:from>
      <cdr:x>0.55546</cdr:x>
      <cdr:y>0.8165</cdr:y>
    </cdr:from>
    <cdr:to>
      <cdr:x>0.79952</cdr:x>
      <cdr:y>0.91643</cdr:y>
    </cdr:to>
    <cdr:sp macro="" textlink="">
      <cdr:nvSpPr>
        <cdr:cNvPr id="22" name="1 CuadroTexto"/>
        <cdr:cNvSpPr txBox="1"/>
      </cdr:nvSpPr>
      <cdr:spPr>
        <a:xfrm xmlns:a="http://schemas.openxmlformats.org/drawingml/2006/main">
          <a:off x="4752528" y="4806077"/>
          <a:ext cx="2088232" cy="5882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dirty="0" smtClean="0"/>
            <a:t>Porcentajes sin ponderar.</a:t>
          </a:r>
          <a:endParaRPr lang="es-MX" sz="1400" dirty="0"/>
        </a:p>
      </cdr:txBody>
    </cdr:sp>
  </cdr:relSizeAnchor>
  <cdr:relSizeAnchor xmlns:cdr="http://schemas.openxmlformats.org/drawingml/2006/chartDrawing">
    <cdr:from>
      <cdr:x>0.83772</cdr:x>
      <cdr:y>0.8165</cdr:y>
    </cdr:from>
    <cdr:to>
      <cdr:x>0.95101</cdr:x>
      <cdr:y>0.93883</cdr:y>
    </cdr:to>
    <cdr:pic>
      <cdr:nvPicPr>
        <cdr:cNvPr id="23"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7167581" y="4806077"/>
          <a:ext cx="969324" cy="720080"/>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11.xml><?xml version="1.0" encoding="utf-8"?>
<c:userShapes xmlns:c="http://schemas.openxmlformats.org/drawingml/2006/chart">
  <cdr:relSizeAnchor xmlns:cdr="http://schemas.openxmlformats.org/drawingml/2006/chartDrawing">
    <cdr:from>
      <cdr:x>0.13681</cdr:x>
      <cdr:y>0.03493</cdr:y>
    </cdr:from>
    <cdr:to>
      <cdr:x>0.89697</cdr:x>
      <cdr:y>0.13373</cdr:y>
    </cdr:to>
    <cdr:sp macro="" textlink="">
      <cdr:nvSpPr>
        <cdr:cNvPr id="2" name="1 CuadroTexto"/>
        <cdr:cNvSpPr txBox="1"/>
      </cdr:nvSpPr>
      <cdr:spPr>
        <a:xfrm xmlns:a="http://schemas.openxmlformats.org/drawingml/2006/main">
          <a:off x="1149229" y="203557"/>
          <a:ext cx="6540046" cy="5757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800"/>
            </a:lnSpc>
          </a:pPr>
          <a:r>
            <a:rPr lang="es-ES" sz="1600" b="1">
              <a:effectLst/>
              <a:latin typeface="+mn-lt"/>
              <a:ea typeface="+mn-ea"/>
              <a:cs typeface="+mn-cs"/>
            </a:rPr>
            <a:t>HISTORICO DE LAS 11</a:t>
          </a:r>
          <a:r>
            <a:rPr lang="es-ES" sz="1600" b="1" baseline="0">
              <a:effectLst/>
              <a:latin typeface="+mn-lt"/>
              <a:ea typeface="+mn-ea"/>
              <a:cs typeface="+mn-cs"/>
            </a:rPr>
            <a:t> </a:t>
          </a:r>
          <a:r>
            <a:rPr lang="es-ES" sz="1600" b="1">
              <a:effectLst/>
              <a:latin typeface="+mn-lt"/>
              <a:ea typeface="+mn-ea"/>
              <a:cs typeface="+mn-cs"/>
            </a:rPr>
            <a:t>EVALUACIONES DE</a:t>
          </a:r>
          <a:r>
            <a:rPr lang="es-ES" sz="1600" b="1" baseline="0">
              <a:effectLst/>
              <a:latin typeface="+mn-lt"/>
              <a:ea typeface="+mn-ea"/>
              <a:cs typeface="+mn-cs"/>
            </a:rPr>
            <a:t> TODOS LOS SUJETOS OBLIGADOS DEL ESTADO DE TLAXCALA </a:t>
          </a:r>
          <a:r>
            <a:rPr lang="es-MX" sz="1600" b="1" baseline="0">
              <a:effectLst/>
              <a:latin typeface="+mn-lt"/>
              <a:ea typeface="+mn-ea"/>
              <a:cs typeface="+mn-cs"/>
            </a:rPr>
            <a:t>2008-</a:t>
          </a:r>
          <a:r>
            <a:rPr lang="es-MX" sz="1600" b="1">
              <a:effectLst/>
              <a:latin typeface="+mn-lt"/>
              <a:ea typeface="+mn-ea"/>
              <a:cs typeface="+mn-cs"/>
            </a:rPr>
            <a:t>2015</a:t>
          </a:r>
          <a:r>
            <a:rPr lang="es-MX" sz="1600" b="1" baseline="0">
              <a:effectLst/>
              <a:latin typeface="+mn-lt"/>
              <a:ea typeface="+mn-ea"/>
              <a:cs typeface="+mn-cs"/>
            </a:rPr>
            <a:t>   </a:t>
          </a:r>
          <a:endParaRPr lang="es-MX" sz="1600">
            <a:effectLst/>
          </a:endParaRPr>
        </a:p>
        <a:p xmlns:a="http://schemas.openxmlformats.org/drawingml/2006/main">
          <a:pPr>
            <a:lnSpc>
              <a:spcPts val="1900"/>
            </a:lnSpc>
          </a:pPr>
          <a:endParaRPr lang="es-MX" sz="1600">
            <a:effectLst/>
          </a:endParaRPr>
        </a:p>
        <a:p xmlns:a="http://schemas.openxmlformats.org/drawingml/2006/main">
          <a:pPr algn="ctr">
            <a:lnSpc>
              <a:spcPts val="1700"/>
            </a:lnSpc>
          </a:pPr>
          <a:endParaRPr lang="es-MX" sz="1600" b="1" baseline="0"/>
        </a:p>
        <a:p xmlns:a="http://schemas.openxmlformats.org/drawingml/2006/main">
          <a:pPr algn="ctr">
            <a:lnSpc>
              <a:spcPts val="1400"/>
            </a:lnSpc>
          </a:pPr>
          <a:r>
            <a:rPr lang="es-MX" sz="1200" b="1" baseline="0"/>
            <a:t> </a:t>
          </a:r>
          <a:endParaRPr lang="es-MX" sz="1200" b="1"/>
        </a:p>
      </cdr:txBody>
    </cdr:sp>
  </cdr:relSizeAnchor>
  <cdr:relSizeAnchor xmlns:cdr="http://schemas.openxmlformats.org/drawingml/2006/chartDrawing">
    <cdr:from>
      <cdr:x>0.03672</cdr:x>
      <cdr:y>0.79487</cdr:y>
    </cdr:from>
    <cdr:to>
      <cdr:x>0.16235</cdr:x>
      <cdr:y>0.84215</cdr:y>
    </cdr:to>
    <cdr:sp macro="" textlink="">
      <cdr:nvSpPr>
        <cdr:cNvPr id="3" name="1 CuadroTexto"/>
        <cdr:cNvSpPr txBox="1"/>
      </cdr:nvSpPr>
      <cdr:spPr>
        <a:xfrm xmlns:a="http://schemas.openxmlformats.org/drawingml/2006/main">
          <a:off x="299775" y="4632183"/>
          <a:ext cx="1070534" cy="2755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2008</a:t>
          </a:r>
          <a:r>
            <a:rPr lang="es-ES" sz="1000" b="1" baseline="0"/>
            <a:t> </a:t>
          </a:r>
        </a:p>
      </cdr:txBody>
    </cdr:sp>
  </cdr:relSizeAnchor>
  <cdr:relSizeAnchor xmlns:cdr="http://schemas.openxmlformats.org/drawingml/2006/chartDrawing">
    <cdr:from>
      <cdr:x>0.12288</cdr:x>
      <cdr:y>0.79682</cdr:y>
    </cdr:from>
    <cdr:to>
      <cdr:x>0.24682</cdr:x>
      <cdr:y>0.84991</cdr:y>
    </cdr:to>
    <cdr:sp macro="" textlink="">
      <cdr:nvSpPr>
        <cdr:cNvPr id="4" name="1 CuadroTexto"/>
        <cdr:cNvSpPr txBox="1"/>
      </cdr:nvSpPr>
      <cdr:spPr>
        <a:xfrm xmlns:a="http://schemas.openxmlformats.org/drawingml/2006/main">
          <a:off x="1029806" y="4643499"/>
          <a:ext cx="1066762" cy="3093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2009</a:t>
          </a:r>
          <a:r>
            <a:rPr lang="es-ES" sz="1000" b="1" baseline="0"/>
            <a:t> </a:t>
          </a:r>
        </a:p>
      </cdr:txBody>
    </cdr:sp>
  </cdr:relSizeAnchor>
  <cdr:relSizeAnchor xmlns:cdr="http://schemas.openxmlformats.org/drawingml/2006/chartDrawing">
    <cdr:from>
      <cdr:x>0.29032</cdr:x>
      <cdr:y>0.7993</cdr:y>
    </cdr:from>
    <cdr:to>
      <cdr:x>0.41395</cdr:x>
      <cdr:y>0.85758</cdr:y>
    </cdr:to>
    <cdr:sp macro="" textlink="">
      <cdr:nvSpPr>
        <cdr:cNvPr id="5" name="1 CuadroTexto"/>
        <cdr:cNvSpPr txBox="1"/>
      </cdr:nvSpPr>
      <cdr:spPr>
        <a:xfrm xmlns:a="http://schemas.openxmlformats.org/drawingml/2006/main">
          <a:off x="2471593" y="4657994"/>
          <a:ext cx="1061962" cy="339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2011</a:t>
          </a:r>
          <a:r>
            <a:rPr lang="es-ES" sz="1000" b="1" baseline="0"/>
            <a:t> </a:t>
          </a:r>
        </a:p>
      </cdr:txBody>
    </cdr:sp>
  </cdr:relSizeAnchor>
  <cdr:relSizeAnchor xmlns:cdr="http://schemas.openxmlformats.org/drawingml/2006/chartDrawing">
    <cdr:from>
      <cdr:x>0.20931</cdr:x>
      <cdr:y>0.80012</cdr:y>
    </cdr:from>
    <cdr:to>
      <cdr:x>0.33319</cdr:x>
      <cdr:y>0.8584</cdr:y>
    </cdr:to>
    <cdr:sp macro="" textlink="">
      <cdr:nvSpPr>
        <cdr:cNvPr id="6" name="1 CuadroTexto"/>
        <cdr:cNvSpPr txBox="1"/>
      </cdr:nvSpPr>
      <cdr:spPr>
        <a:xfrm xmlns:a="http://schemas.openxmlformats.org/drawingml/2006/main">
          <a:off x="1775008" y="4662774"/>
          <a:ext cx="1064105" cy="339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2010</a:t>
          </a:r>
          <a:r>
            <a:rPr lang="es-ES" sz="1000" b="1" baseline="0"/>
            <a:t> </a:t>
          </a:r>
        </a:p>
      </cdr:txBody>
    </cdr:sp>
  </cdr:relSizeAnchor>
  <cdr:relSizeAnchor xmlns:cdr="http://schemas.openxmlformats.org/drawingml/2006/chartDrawing">
    <cdr:from>
      <cdr:x>0.72208</cdr:x>
      <cdr:y>0.79931</cdr:y>
    </cdr:from>
    <cdr:to>
      <cdr:x>0.84646</cdr:x>
      <cdr:y>0.85759</cdr:y>
    </cdr:to>
    <cdr:sp macro="" textlink="">
      <cdr:nvSpPr>
        <cdr:cNvPr id="7" name="1 CuadroTexto"/>
        <cdr:cNvSpPr txBox="1"/>
      </cdr:nvSpPr>
      <cdr:spPr>
        <a:xfrm xmlns:a="http://schemas.openxmlformats.org/drawingml/2006/main">
          <a:off x="6190059" y="4658010"/>
          <a:ext cx="1066247" cy="339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2014-1</a:t>
          </a:r>
          <a:r>
            <a:rPr lang="es-ES" sz="1000" b="1" baseline="0"/>
            <a:t> </a:t>
          </a:r>
        </a:p>
      </cdr:txBody>
    </cdr:sp>
  </cdr:relSizeAnchor>
  <cdr:relSizeAnchor xmlns:cdr="http://schemas.openxmlformats.org/drawingml/2006/chartDrawing">
    <cdr:from>
      <cdr:x>0.63286</cdr:x>
      <cdr:y>0.79782</cdr:y>
    </cdr:from>
    <cdr:to>
      <cdr:x>0.75724</cdr:x>
      <cdr:y>0.8561</cdr:y>
    </cdr:to>
    <cdr:sp macro="" textlink="">
      <cdr:nvSpPr>
        <cdr:cNvPr id="8" name="1 CuadroTexto"/>
        <cdr:cNvSpPr txBox="1"/>
      </cdr:nvSpPr>
      <cdr:spPr>
        <a:xfrm xmlns:a="http://schemas.openxmlformats.org/drawingml/2006/main">
          <a:off x="5425225" y="4649350"/>
          <a:ext cx="1066247" cy="339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2013-2</a:t>
          </a:r>
          <a:r>
            <a:rPr lang="es-ES" sz="1000" b="1" baseline="0"/>
            <a:t> </a:t>
          </a:r>
        </a:p>
      </cdr:txBody>
    </cdr:sp>
  </cdr:relSizeAnchor>
  <cdr:relSizeAnchor xmlns:cdr="http://schemas.openxmlformats.org/drawingml/2006/chartDrawing">
    <cdr:from>
      <cdr:x>0.55172</cdr:x>
      <cdr:y>0.79897</cdr:y>
    </cdr:from>
    <cdr:to>
      <cdr:x>0.67535</cdr:x>
      <cdr:y>0.85725</cdr:y>
    </cdr:to>
    <cdr:sp macro="" textlink="">
      <cdr:nvSpPr>
        <cdr:cNvPr id="9" name="1 CuadroTexto"/>
        <cdr:cNvSpPr txBox="1"/>
      </cdr:nvSpPr>
      <cdr:spPr>
        <a:xfrm xmlns:a="http://schemas.openxmlformats.org/drawingml/2006/main">
          <a:off x="4721008" y="4656042"/>
          <a:ext cx="1061961" cy="339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2013-1</a:t>
          </a:r>
          <a:r>
            <a:rPr lang="es-ES" sz="1000" b="1" baseline="0"/>
            <a:t> </a:t>
          </a:r>
        </a:p>
      </cdr:txBody>
    </cdr:sp>
  </cdr:relSizeAnchor>
  <cdr:relSizeAnchor xmlns:cdr="http://schemas.openxmlformats.org/drawingml/2006/chartDrawing">
    <cdr:from>
      <cdr:x>0.46547</cdr:x>
      <cdr:y>0.79724</cdr:y>
    </cdr:from>
    <cdr:to>
      <cdr:x>0.5891</cdr:x>
      <cdr:y>0.85577</cdr:y>
    </cdr:to>
    <cdr:sp macro="" textlink="">
      <cdr:nvSpPr>
        <cdr:cNvPr id="10" name="1 CuadroTexto"/>
        <cdr:cNvSpPr txBox="1"/>
      </cdr:nvSpPr>
      <cdr:spPr>
        <a:xfrm xmlns:a="http://schemas.openxmlformats.org/drawingml/2006/main">
          <a:off x="3977424" y="4645970"/>
          <a:ext cx="1064105" cy="3410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2012-2</a:t>
          </a:r>
          <a:r>
            <a:rPr lang="es-ES" sz="1000" b="1" baseline="0"/>
            <a:t> </a:t>
          </a:r>
        </a:p>
      </cdr:txBody>
    </cdr:sp>
  </cdr:relSizeAnchor>
  <cdr:relSizeAnchor xmlns:cdr="http://schemas.openxmlformats.org/drawingml/2006/chartDrawing">
    <cdr:from>
      <cdr:x>0.37846</cdr:x>
      <cdr:y>0.79567</cdr:y>
    </cdr:from>
    <cdr:to>
      <cdr:x>0.50209</cdr:x>
      <cdr:y>0.85395</cdr:y>
    </cdr:to>
    <cdr:sp macro="" textlink="">
      <cdr:nvSpPr>
        <cdr:cNvPr id="11" name="1 CuadroTexto"/>
        <cdr:cNvSpPr txBox="1"/>
      </cdr:nvSpPr>
      <cdr:spPr>
        <a:xfrm xmlns:a="http://schemas.openxmlformats.org/drawingml/2006/main">
          <a:off x="3229308" y="4636801"/>
          <a:ext cx="1061961" cy="3396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2012-1</a:t>
          </a:r>
          <a:r>
            <a:rPr lang="es-ES" sz="1000" b="1" baseline="0"/>
            <a:t> </a:t>
          </a:r>
        </a:p>
      </cdr:txBody>
    </cdr:sp>
  </cdr:relSizeAnchor>
  <cdr:relSizeAnchor xmlns:cdr="http://schemas.openxmlformats.org/drawingml/2006/chartDrawing">
    <cdr:from>
      <cdr:x>0.0747</cdr:x>
      <cdr:y>0.15913</cdr:y>
    </cdr:from>
    <cdr:to>
      <cdr:x>0.37953</cdr:x>
      <cdr:y>0.4101</cdr:y>
    </cdr:to>
    <cdr:sp macro="" textlink="">
      <cdr:nvSpPr>
        <cdr:cNvPr id="13" name="1 CuadroTexto"/>
        <cdr:cNvSpPr txBox="1"/>
      </cdr:nvSpPr>
      <cdr:spPr>
        <a:xfrm xmlns:a="http://schemas.openxmlformats.org/drawingml/2006/main">
          <a:off x="614652" y="927324"/>
          <a:ext cx="2623849" cy="14625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100000"/>
            </a:lnSpc>
          </a:pPr>
          <a:r>
            <a:rPr lang="es-ES" sz="1200" b="1" baseline="0" dirty="0"/>
            <a:t>Promedio </a:t>
          </a:r>
          <a:r>
            <a:rPr lang="es-ES" sz="1200" b="1" baseline="0" dirty="0" err="1"/>
            <a:t>Movil</a:t>
          </a:r>
          <a:r>
            <a:rPr lang="es-ES" sz="1200" b="1" baseline="0" dirty="0"/>
            <a:t> de las últimas 5 Evaluaciones:</a:t>
          </a:r>
        </a:p>
        <a:p xmlns:a="http://schemas.openxmlformats.org/drawingml/2006/main">
          <a:pPr algn="l">
            <a:lnSpc>
              <a:spcPct val="100000"/>
            </a:lnSpc>
          </a:pPr>
          <a:r>
            <a:rPr lang="es-ES" sz="1200" b="0" baseline="0" dirty="0"/>
            <a:t>Hasta 2013-1=  40.37</a:t>
          </a:r>
        </a:p>
        <a:p xmlns:a="http://schemas.openxmlformats.org/drawingml/2006/main">
          <a:pPr algn="l">
            <a:lnSpc>
              <a:spcPct val="100000"/>
            </a:lnSpc>
          </a:pPr>
          <a:r>
            <a:rPr lang="es-ES" sz="1200" b="0" baseline="0" dirty="0"/>
            <a:t>Hasta 2013-2= 42.24</a:t>
          </a:r>
        </a:p>
        <a:p xmlns:a="http://schemas.openxmlformats.org/drawingml/2006/main">
          <a:pPr algn="l">
            <a:lnSpc>
              <a:spcPct val="100000"/>
            </a:lnSpc>
          </a:pPr>
          <a:r>
            <a:rPr lang="es-ES" sz="1200" b="0" baseline="0" dirty="0"/>
            <a:t>Hasta 2014-1= 43.51</a:t>
          </a:r>
        </a:p>
        <a:p xmlns:a="http://schemas.openxmlformats.org/drawingml/2006/main">
          <a:pPr algn="l">
            <a:lnSpc>
              <a:spcPct val="100000"/>
            </a:lnSpc>
          </a:pPr>
          <a:r>
            <a:rPr lang="es-ES" sz="1200" b="0" baseline="0" dirty="0"/>
            <a:t>Hasta 2014-2=  45.64</a:t>
          </a:r>
        </a:p>
        <a:p xmlns:a="http://schemas.openxmlformats.org/drawingml/2006/main">
          <a:pPr algn="l">
            <a:lnSpc>
              <a:spcPct val="100000"/>
            </a:lnSpc>
          </a:pPr>
          <a:r>
            <a:rPr lang="es-ES" sz="1200" b="1" baseline="0" dirty="0"/>
            <a:t>Hasta 2015-1= 47.75 </a:t>
          </a:r>
        </a:p>
      </cdr:txBody>
    </cdr:sp>
  </cdr:relSizeAnchor>
  <cdr:relSizeAnchor xmlns:cdr="http://schemas.openxmlformats.org/drawingml/2006/chartDrawing">
    <cdr:from>
      <cdr:x>0.51339</cdr:x>
      <cdr:y>0.86319</cdr:y>
    </cdr:from>
    <cdr:to>
      <cdr:x>0.95636</cdr:x>
      <cdr:y>0.96789</cdr:y>
    </cdr:to>
    <cdr:sp macro="" textlink="">
      <cdr:nvSpPr>
        <cdr:cNvPr id="14" name="1 CuadroTexto"/>
        <cdr:cNvSpPr txBox="1"/>
      </cdr:nvSpPr>
      <cdr:spPr>
        <a:xfrm xmlns:a="http://schemas.openxmlformats.org/drawingml/2006/main">
          <a:off x="4377462" y="5031783"/>
          <a:ext cx="3827364" cy="6086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a:t>COMISIÓN DE ACCESO A LA INFORMACIÓN PÚBLICA Y PROTECCIÓN DE DATOS PERSONALES</a:t>
          </a:r>
        </a:p>
        <a:p xmlns:a="http://schemas.openxmlformats.org/drawingml/2006/main">
          <a:pPr algn="r"/>
          <a:r>
            <a:rPr lang="es-MX" sz="1200" b="1" baseline="0"/>
            <a:t>JULIO DE 2015</a:t>
          </a:r>
        </a:p>
      </cdr:txBody>
    </cdr:sp>
  </cdr:relSizeAnchor>
  <cdr:relSizeAnchor xmlns:cdr="http://schemas.openxmlformats.org/drawingml/2006/chartDrawing">
    <cdr:from>
      <cdr:x>0.34946</cdr:x>
      <cdr:y>0.45932</cdr:y>
    </cdr:from>
    <cdr:to>
      <cdr:x>0.57877</cdr:x>
      <cdr:y>0.53538</cdr:y>
    </cdr:to>
    <cdr:sp macro="" textlink="">
      <cdr:nvSpPr>
        <cdr:cNvPr id="15" name="1 CuadroTexto"/>
        <cdr:cNvSpPr txBox="1"/>
      </cdr:nvSpPr>
      <cdr:spPr>
        <a:xfrm xmlns:a="http://schemas.openxmlformats.org/drawingml/2006/main">
          <a:off x="2978573" y="2676711"/>
          <a:ext cx="1974333" cy="443245"/>
        </a:xfrm>
        <a:prstGeom xmlns:a="http://schemas.openxmlformats.org/drawingml/2006/main" prst="rect">
          <a:avLst/>
        </a:prstGeom>
        <a:scene3d xmlns:a="http://schemas.openxmlformats.org/drawingml/2006/main">
          <a:camera prst="orthographicFront">
            <a:rot lat="0" lon="0" rev="0"/>
          </a:camera>
          <a:lightRig rig="threePt" dir="t">
            <a:rot lat="0" lon="0" rev="7200000"/>
          </a:lightRig>
        </a:scene3d>
        <a:sp3d xmlns:a="http://schemas.openxmlformats.org/drawingml/2006/main">
          <a:bevelB w="6350"/>
        </a:sp3d>
      </cdr:spPr>
      <cdr:txBody>
        <a:bodyPr xmlns:a="http://schemas.openxmlformats.org/drawingml/2006/main" rot="-660000" wrap="square" lIns="72000" t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solidFill>
                <a:sysClr val="windowText" lastClr="000000"/>
              </a:solidFill>
            </a:rPr>
            <a:t>Linea de Tendencia </a:t>
          </a:r>
          <a:r>
            <a:rPr lang="es-ES" sz="1000" b="1" baseline="0">
              <a:solidFill>
                <a:sysClr val="windowText" lastClr="000000"/>
              </a:solidFill>
            </a:rPr>
            <a:t> </a:t>
          </a:r>
        </a:p>
      </cdr:txBody>
    </cdr:sp>
  </cdr:relSizeAnchor>
  <cdr:relSizeAnchor xmlns:cdr="http://schemas.openxmlformats.org/drawingml/2006/chartDrawing">
    <cdr:from>
      <cdr:x>0.81313</cdr:x>
      <cdr:y>0.79772</cdr:y>
    </cdr:from>
    <cdr:to>
      <cdr:x>0.91818</cdr:x>
      <cdr:y>0.85438</cdr:y>
    </cdr:to>
    <cdr:sp macro="" textlink="">
      <cdr:nvSpPr>
        <cdr:cNvPr id="16" name="1 CuadroTexto"/>
        <cdr:cNvSpPr txBox="1"/>
      </cdr:nvSpPr>
      <cdr:spPr>
        <a:xfrm xmlns:a="http://schemas.openxmlformats.org/drawingml/2006/main">
          <a:off x="6970579" y="4648778"/>
          <a:ext cx="900541" cy="330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2014-2</a:t>
          </a:r>
          <a:r>
            <a:rPr lang="es-ES" sz="1000" b="1" baseline="0"/>
            <a:t> </a:t>
          </a:r>
        </a:p>
      </cdr:txBody>
    </cdr:sp>
  </cdr:relSizeAnchor>
  <cdr:relSizeAnchor xmlns:cdr="http://schemas.openxmlformats.org/drawingml/2006/chartDrawing">
    <cdr:from>
      <cdr:x>0.46304</cdr:x>
      <cdr:y>0.15578</cdr:y>
    </cdr:from>
    <cdr:to>
      <cdr:x>0.91187</cdr:x>
      <cdr:y>0.29817</cdr:y>
    </cdr:to>
    <cdr:sp macro="" textlink="">
      <cdr:nvSpPr>
        <cdr:cNvPr id="18" name="18 CuadroTexto"/>
        <cdr:cNvSpPr txBox="1"/>
      </cdr:nvSpPr>
      <cdr:spPr>
        <a:xfrm xmlns:a="http://schemas.openxmlformats.org/drawingml/2006/main">
          <a:off x="3956566" y="900549"/>
          <a:ext cx="3860454" cy="831244"/>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ES" sz="1100" b="1" u="sng" baseline="0"/>
            <a:t>Linea de Tendencia:</a:t>
          </a:r>
          <a:endParaRPr lang="es-ES" sz="1100" b="1" baseline="0"/>
        </a:p>
        <a:p xmlns:a="http://schemas.openxmlformats.org/drawingml/2006/main">
          <a:pPr algn="l"/>
          <a:r>
            <a:rPr lang="es-ES" sz="1100" b="1" baseline="0"/>
            <a:t>Nos indica hacia donde se dirige el péndulo de la historia, toda vez que observando la trayectoria se puede dar un pronostico del futuro proximo. </a:t>
          </a:r>
          <a:endParaRPr lang="es-ES" sz="1100" b="1"/>
        </a:p>
      </cdr:txBody>
    </cdr:sp>
  </cdr:relSizeAnchor>
  <cdr:relSizeAnchor xmlns:cdr="http://schemas.openxmlformats.org/drawingml/2006/chartDrawing">
    <cdr:from>
      <cdr:x>0.05625</cdr:x>
      <cdr:y>0.85439</cdr:y>
    </cdr:from>
    <cdr:to>
      <cdr:x>0.1608</cdr:x>
      <cdr:y>0.92992</cdr:y>
    </cdr:to>
    <cdr:sp macro="" textlink="">
      <cdr:nvSpPr>
        <cdr:cNvPr id="12" name="11 Rectángulo redondeado"/>
        <cdr:cNvSpPr/>
      </cdr:nvSpPr>
      <cdr:spPr bwMode="auto">
        <a:xfrm xmlns:a="http://schemas.openxmlformats.org/drawingml/2006/main">
          <a:off x="458665" y="4978992"/>
          <a:ext cx="896255" cy="440157"/>
        </a:xfrm>
        <a:prstGeom xmlns:a="http://schemas.openxmlformats.org/drawingml/2006/main" prst="roundRect">
          <a:avLst/>
        </a:prstGeom>
        <a:solidFill xmlns:a="http://schemas.openxmlformats.org/drawingml/2006/main">
          <a:srgbClr val="FFC000"/>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0.09388</cdr:x>
      <cdr:y>0.89599</cdr:y>
    </cdr:from>
    <cdr:to>
      <cdr:x>0.20399</cdr:x>
      <cdr:y>0.98093</cdr:y>
    </cdr:to>
    <cdr:sp macro="" textlink="">
      <cdr:nvSpPr>
        <cdr:cNvPr id="20" name="19 Rectángulo redondeado"/>
        <cdr:cNvSpPr/>
      </cdr:nvSpPr>
      <cdr:spPr bwMode="auto">
        <a:xfrm xmlns:a="http://schemas.openxmlformats.org/drawingml/2006/main">
          <a:off x="753341" y="5221432"/>
          <a:ext cx="952500" cy="493568"/>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0.13151</cdr:x>
      <cdr:y>0.88856</cdr:y>
    </cdr:from>
    <cdr:to>
      <cdr:x>0.27521</cdr:x>
      <cdr:y>0.94379</cdr:y>
    </cdr:to>
    <cdr:sp macro="" textlink="">
      <cdr:nvSpPr>
        <cdr:cNvPr id="22" name="21 CuadroTexto"/>
        <cdr:cNvSpPr txBox="1"/>
      </cdr:nvSpPr>
      <cdr:spPr>
        <a:xfrm xmlns:a="http://schemas.openxmlformats.org/drawingml/2006/main">
          <a:off x="1082386" y="5178136"/>
          <a:ext cx="1238250" cy="320387"/>
        </a:xfrm>
        <a:prstGeom xmlns:a="http://schemas.openxmlformats.org/drawingml/2006/main" prst="rect">
          <a:avLst/>
        </a:prstGeom>
        <a:scene3d xmlns:a="http://schemas.openxmlformats.org/drawingml/2006/main">
          <a:camera prst="orthographicFront"/>
          <a:lightRig rig="threePt" dir="t">
            <a:rot lat="0" lon="0" rev="7200000"/>
          </a:lightRig>
        </a:scene3d>
        <a:sp3d xmlns:a="http://schemas.openxmlformats.org/drawingml/2006/main"/>
      </cdr:spPr>
      <cdr:txBody>
        <a:bodyPr xmlns:a="http://schemas.openxmlformats.org/drawingml/2006/main" rot="-180000" vertOverflow="clip" wrap="square" lIns="72000" tIns="180000" rtlCol="0"/>
        <a:lstStyle xmlns:a="http://schemas.openxmlformats.org/drawingml/2006/main"/>
        <a:p xmlns:a="http://schemas.openxmlformats.org/drawingml/2006/main">
          <a:endParaRPr lang="es-MX"/>
        </a:p>
      </cdr:txBody>
    </cdr:sp>
  </cdr:relSizeAnchor>
  <cdr:relSizeAnchor xmlns:cdr="http://schemas.openxmlformats.org/drawingml/2006/chartDrawing">
    <cdr:from>
      <cdr:x>0.15904</cdr:x>
      <cdr:y>0.85122</cdr:y>
    </cdr:from>
    <cdr:to>
      <cdr:x>0.40377</cdr:x>
      <cdr:y>0.9584</cdr:y>
    </cdr:to>
    <cdr:sp macro="" textlink="">
      <cdr:nvSpPr>
        <cdr:cNvPr id="24" name="18 CuadroTexto"/>
        <cdr:cNvSpPr txBox="1"/>
      </cdr:nvSpPr>
      <cdr:spPr>
        <a:xfrm xmlns:a="http://schemas.openxmlformats.org/drawingml/2006/main">
          <a:off x="1341912" y="4960514"/>
          <a:ext cx="2104406" cy="62460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ts val="1100"/>
            </a:lnSpc>
          </a:pPr>
          <a:r>
            <a:rPr lang="es-ES" sz="1100" b="1" u="none" baseline="0"/>
            <a:t>Linea de la suma de los promedios en cada una de las evaluaciones  a través del tiempo</a:t>
          </a:r>
        </a:p>
      </cdr:txBody>
    </cdr:sp>
  </cdr:relSizeAnchor>
  <cdr:relSizeAnchor xmlns:cdr="http://schemas.openxmlformats.org/drawingml/2006/chartDrawing">
    <cdr:from>
      <cdr:x>0.8938</cdr:x>
      <cdr:y>0.79624</cdr:y>
    </cdr:from>
    <cdr:to>
      <cdr:x>0.99885</cdr:x>
      <cdr:y>0.8529</cdr:y>
    </cdr:to>
    <cdr:sp macro="" textlink="">
      <cdr:nvSpPr>
        <cdr:cNvPr id="26" name="1 CuadroTexto"/>
        <cdr:cNvSpPr txBox="1"/>
      </cdr:nvSpPr>
      <cdr:spPr>
        <a:xfrm xmlns:a="http://schemas.openxmlformats.org/drawingml/2006/main">
          <a:off x="7662142" y="4640118"/>
          <a:ext cx="900541" cy="330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2015-1</a:t>
          </a:r>
          <a:r>
            <a:rPr lang="es-ES" sz="1000" b="1" baseline="0"/>
            <a:t> </a:t>
          </a:r>
        </a:p>
      </cdr:txBody>
    </cdr:sp>
  </cdr:relSizeAnchor>
  <cdr:relSizeAnchor xmlns:cdr="http://schemas.openxmlformats.org/drawingml/2006/chartDrawing">
    <cdr:from>
      <cdr:x>0.549</cdr:x>
      <cdr:y>0.55978</cdr:y>
    </cdr:from>
    <cdr:to>
      <cdr:x>0.97093</cdr:x>
      <cdr:y>0.71636</cdr:y>
    </cdr:to>
    <cdr:sp macro="" textlink="">
      <cdr:nvSpPr>
        <cdr:cNvPr id="23" name="1 CuadroTexto"/>
        <cdr:cNvSpPr txBox="1"/>
      </cdr:nvSpPr>
      <cdr:spPr>
        <a:xfrm xmlns:a="http://schemas.openxmlformats.org/drawingml/2006/main">
          <a:off x="4695574" y="3262133"/>
          <a:ext cx="3629849" cy="91248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ts val="1100"/>
            </a:lnSpc>
          </a:pPr>
          <a:r>
            <a:rPr lang="es-ES" sz="1100" b="1" u="none" dirty="0"/>
            <a:t>Nota</a:t>
          </a:r>
          <a:r>
            <a:rPr lang="es-ES" sz="1100" b="1" u="none" baseline="0" dirty="0" smtClean="0"/>
            <a:t>: El</a:t>
          </a:r>
          <a:r>
            <a:rPr lang="es-ES" sz="1100" b="1" u="none" dirty="0" smtClean="0"/>
            <a:t> plan de trabajo de 2015</a:t>
          </a:r>
          <a:r>
            <a:rPr lang="es-ES" b="1" dirty="0"/>
            <a:t> </a:t>
          </a:r>
          <a:r>
            <a:rPr lang="es-ES" b="1" dirty="0" smtClean="0"/>
            <a:t>del</a:t>
          </a:r>
          <a:r>
            <a:rPr lang="es-ES" sz="1100" b="1" u="none" baseline="0" dirty="0" smtClean="0"/>
            <a:t> </a:t>
          </a:r>
          <a:r>
            <a:rPr lang="es-ES" sz="1100" b="1" u="none" baseline="0" dirty="0"/>
            <a:t>Órgano Garante </a:t>
          </a:r>
          <a:r>
            <a:rPr lang="es-ES" sz="1100" b="1" u="none" baseline="0" dirty="0" smtClean="0"/>
            <a:t>se enfoca</a:t>
          </a:r>
          <a:r>
            <a:rPr lang="es-ES" sz="1100" b="1" u="none" dirty="0" smtClean="0"/>
            <a:t> a los 144 sujetos obligados, pero de manera más cercana con los municipios con quienes se realizaron firmas de convenio para fortalecer la </a:t>
          </a:r>
          <a:r>
            <a:rPr lang="es-ES" b="1" dirty="0" smtClean="0"/>
            <a:t>transparencia de tal forma que se ve representado en la grafica.</a:t>
          </a:r>
          <a:r>
            <a:rPr lang="es-ES" sz="1100" b="1" u="none" baseline="0" dirty="0" smtClean="0"/>
            <a:t> </a:t>
          </a:r>
          <a:endParaRPr lang="es-ES" sz="1100" b="1" u="none" dirty="0"/>
        </a:p>
      </cdr:txBody>
    </cdr:sp>
  </cdr:relSizeAnchor>
</c:userShapes>
</file>

<file path=ppt/drawings/drawing2.xml><?xml version="1.0" encoding="utf-8"?>
<c:userShapes xmlns:c="http://schemas.openxmlformats.org/drawingml/2006/chart">
  <cdr:relSizeAnchor xmlns:cdr="http://schemas.openxmlformats.org/drawingml/2006/chartDrawing">
    <cdr:from>
      <cdr:x>0.13462</cdr:x>
      <cdr:y>0.02732</cdr:y>
    </cdr:from>
    <cdr:to>
      <cdr:x>0.84524</cdr:x>
      <cdr:y>0.13493</cdr:y>
    </cdr:to>
    <cdr:sp macro="" textlink="">
      <cdr:nvSpPr>
        <cdr:cNvPr id="2" name="1 CuadroTexto"/>
        <cdr:cNvSpPr txBox="1"/>
      </cdr:nvSpPr>
      <cdr:spPr>
        <a:xfrm xmlns:a="http://schemas.openxmlformats.org/drawingml/2006/main">
          <a:off x="1166813" y="171964"/>
          <a:ext cx="6159499" cy="677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s-MX" sz="1400" b="1" dirty="0">
              <a:effectLst/>
              <a:latin typeface="+mn-lt"/>
              <a:ea typeface="+mn-ea"/>
              <a:cs typeface="+mn-cs"/>
            </a:rPr>
            <a:t>DATOS</a:t>
          </a:r>
          <a:r>
            <a:rPr lang="es-MX" sz="1400" b="1" baseline="0" dirty="0">
              <a:effectLst/>
              <a:latin typeface="+mn-lt"/>
              <a:ea typeface="+mn-ea"/>
              <a:cs typeface="+mn-cs"/>
            </a:rPr>
            <a:t> COMPARATIVOS DE LA EVALUACIÓN 2014-2 VS LA EVALUACIÓN 2015-1</a:t>
          </a:r>
        </a:p>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s-MX" sz="1400" b="1" baseline="0" dirty="0">
              <a:effectLst/>
              <a:latin typeface="+mn-lt"/>
              <a:ea typeface="+mn-ea"/>
              <a:cs typeface="+mn-cs"/>
            </a:rPr>
            <a:t>(ICIPO)</a:t>
          </a:r>
          <a:endParaRPr lang="es-MX" sz="1400" dirty="0">
            <a:effectLst/>
          </a:endParaRPr>
        </a:p>
        <a:p xmlns:a="http://schemas.openxmlformats.org/drawingml/2006/main">
          <a:endParaRPr lang="es-MX" sz="1400" dirty="0"/>
        </a:p>
      </cdr:txBody>
    </cdr:sp>
  </cdr:relSizeAnchor>
  <cdr:relSizeAnchor xmlns:cdr="http://schemas.openxmlformats.org/drawingml/2006/chartDrawing">
    <cdr:from>
      <cdr:x>0.02647</cdr:x>
      <cdr:y>0.14924</cdr:y>
    </cdr:from>
    <cdr:to>
      <cdr:x>0.16279</cdr:x>
      <cdr:y>0.33918</cdr:y>
    </cdr:to>
    <cdr:sp macro="" textlink="">
      <cdr:nvSpPr>
        <cdr:cNvPr id="3" name="2 CuadroTexto"/>
        <cdr:cNvSpPr txBox="1"/>
      </cdr:nvSpPr>
      <cdr:spPr>
        <a:xfrm xmlns:a="http://schemas.openxmlformats.org/drawingml/2006/main">
          <a:off x="229419" y="792089"/>
          <a:ext cx="1181587" cy="10081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s-MX" sz="1200" b="1" baseline="0" dirty="0"/>
            <a:t>Tienen página con un % de actualización  </a:t>
          </a:r>
          <a:endParaRPr lang="es-MX" sz="1200" b="1" dirty="0"/>
        </a:p>
      </cdr:txBody>
    </cdr:sp>
  </cdr:relSizeAnchor>
  <cdr:relSizeAnchor xmlns:cdr="http://schemas.openxmlformats.org/drawingml/2006/chartDrawing">
    <cdr:from>
      <cdr:x>0.02506</cdr:x>
      <cdr:y>0.32562</cdr:y>
    </cdr:from>
    <cdr:to>
      <cdr:x>0.16138</cdr:x>
      <cdr:y>0.55626</cdr:y>
    </cdr:to>
    <cdr:sp macro="" textlink="">
      <cdr:nvSpPr>
        <cdr:cNvPr id="4" name="1 CuadroTexto"/>
        <cdr:cNvSpPr txBox="1"/>
      </cdr:nvSpPr>
      <cdr:spPr>
        <a:xfrm xmlns:a="http://schemas.openxmlformats.org/drawingml/2006/main">
          <a:off x="217214" y="1728192"/>
          <a:ext cx="1181587" cy="12241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dirty="0"/>
            <a:t>Si tienen página pero no tiene información pública de oficio  </a:t>
          </a:r>
          <a:endParaRPr lang="es-MX" sz="1200" b="1" dirty="0"/>
        </a:p>
      </cdr:txBody>
    </cdr:sp>
  </cdr:relSizeAnchor>
  <cdr:relSizeAnchor xmlns:cdr="http://schemas.openxmlformats.org/drawingml/2006/chartDrawing">
    <cdr:from>
      <cdr:x>0.0269</cdr:x>
      <cdr:y>0.56369</cdr:y>
    </cdr:from>
    <cdr:to>
      <cdr:x>0.16322</cdr:x>
      <cdr:y>0.70177</cdr:y>
    </cdr:to>
    <cdr:sp macro="" textlink="">
      <cdr:nvSpPr>
        <cdr:cNvPr id="5" name="1 CuadroTexto"/>
        <cdr:cNvSpPr txBox="1"/>
      </cdr:nvSpPr>
      <cdr:spPr>
        <a:xfrm xmlns:a="http://schemas.openxmlformats.org/drawingml/2006/main">
          <a:off x="233149" y="3548123"/>
          <a:ext cx="1181588" cy="8691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a:t>No tienen página  </a:t>
          </a:r>
          <a:endParaRPr lang="es-MX" sz="1200" b="1"/>
        </a:p>
      </cdr:txBody>
    </cdr:sp>
  </cdr:relSizeAnchor>
  <cdr:relSizeAnchor xmlns:cdr="http://schemas.openxmlformats.org/drawingml/2006/chartDrawing">
    <cdr:from>
      <cdr:x>0.12717</cdr:x>
      <cdr:y>0.89954</cdr:y>
    </cdr:from>
    <cdr:to>
      <cdr:x>0.13998</cdr:x>
      <cdr:y>0.91088</cdr:y>
    </cdr:to>
    <cdr:sp macro="" textlink="">
      <cdr:nvSpPr>
        <cdr:cNvPr id="6" name="5 Rectángulo"/>
        <cdr:cNvSpPr/>
      </cdr:nvSpPr>
      <cdr:spPr bwMode="auto">
        <a:xfrm xmlns:a="http://schemas.openxmlformats.org/drawingml/2006/main">
          <a:off x="1103313" y="5667375"/>
          <a:ext cx="111125" cy="71438"/>
        </a:xfrm>
        <a:prstGeom xmlns:a="http://schemas.openxmlformats.org/drawingml/2006/main" prst="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0.27842</cdr:x>
      <cdr:y>0.7869</cdr:y>
    </cdr:from>
    <cdr:to>
      <cdr:x>0.35984</cdr:x>
      <cdr:y>0.87005</cdr:y>
    </cdr:to>
    <cdr:sp macro="" textlink="">
      <cdr:nvSpPr>
        <cdr:cNvPr id="7" name="6 Rectángulo"/>
        <cdr:cNvSpPr/>
      </cdr:nvSpPr>
      <cdr:spPr bwMode="auto">
        <a:xfrm xmlns:a="http://schemas.openxmlformats.org/drawingml/2006/main">
          <a:off x="2413238" y="4176464"/>
          <a:ext cx="705728" cy="441315"/>
        </a:xfrm>
        <a:prstGeom xmlns:a="http://schemas.openxmlformats.org/drawingml/2006/main" prst="rect">
          <a:avLst/>
        </a:prstGeom>
        <a:solidFill xmlns:a="http://schemas.openxmlformats.org/drawingml/2006/main">
          <a:schemeClr val="accent1">
            <a:lumMod val="75000"/>
          </a:schemeClr>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0.14549</cdr:x>
      <cdr:y>0.7869</cdr:y>
    </cdr:from>
    <cdr:to>
      <cdr:x>0.22601</cdr:x>
      <cdr:y>0.87132</cdr:y>
    </cdr:to>
    <cdr:sp macro="" textlink="">
      <cdr:nvSpPr>
        <cdr:cNvPr id="8" name="7 Rectángulo"/>
        <cdr:cNvSpPr/>
      </cdr:nvSpPr>
      <cdr:spPr bwMode="auto">
        <a:xfrm xmlns:a="http://schemas.openxmlformats.org/drawingml/2006/main">
          <a:off x="1261110" y="4176464"/>
          <a:ext cx="697927" cy="448055"/>
        </a:xfrm>
        <a:prstGeom xmlns:a="http://schemas.openxmlformats.org/drawingml/2006/main" prst="rect">
          <a:avLst/>
        </a:prstGeom>
        <a:solidFill xmlns:a="http://schemas.openxmlformats.org/drawingml/2006/main">
          <a:schemeClr val="accent2"/>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0.12057</cdr:x>
      <cdr:y>0.86831</cdr:y>
    </cdr:from>
    <cdr:to>
      <cdr:x>0.24432</cdr:x>
      <cdr:y>0.94549</cdr:y>
    </cdr:to>
    <cdr:sp macro="" textlink="">
      <cdr:nvSpPr>
        <cdr:cNvPr id="9" name="1 CuadroTexto"/>
        <cdr:cNvSpPr txBox="1"/>
      </cdr:nvSpPr>
      <cdr:spPr>
        <a:xfrm xmlns:a="http://schemas.openxmlformats.org/drawingml/2006/main">
          <a:off x="1045086" y="4608512"/>
          <a:ext cx="1072634" cy="4096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 </a:t>
          </a:r>
          <a:r>
            <a:rPr lang="es-MX" sz="1200" b="1" baseline="0" dirty="0"/>
            <a:t>Evaluación 2015-1 </a:t>
          </a:r>
          <a:endParaRPr lang="es-MX" sz="1200" b="1" dirty="0"/>
        </a:p>
      </cdr:txBody>
    </cdr:sp>
  </cdr:relSizeAnchor>
  <cdr:relSizeAnchor xmlns:cdr="http://schemas.openxmlformats.org/drawingml/2006/chartDrawing">
    <cdr:from>
      <cdr:x>0.2618</cdr:x>
      <cdr:y>0.86831</cdr:y>
    </cdr:from>
    <cdr:to>
      <cdr:x>0.37504</cdr:x>
      <cdr:y>0.94213</cdr:y>
    </cdr:to>
    <cdr:sp macro="" textlink="">
      <cdr:nvSpPr>
        <cdr:cNvPr id="10" name="1 CuadroTexto"/>
        <cdr:cNvSpPr txBox="1"/>
      </cdr:nvSpPr>
      <cdr:spPr>
        <a:xfrm xmlns:a="http://schemas.openxmlformats.org/drawingml/2006/main">
          <a:off x="2269222" y="4608512"/>
          <a:ext cx="981536" cy="3917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t>Evaluación 2014-2 </a:t>
          </a:r>
          <a:endParaRPr lang="es-MX" sz="1200" b="1" dirty="0"/>
        </a:p>
      </cdr:txBody>
    </cdr:sp>
  </cdr:relSizeAnchor>
  <cdr:relSizeAnchor xmlns:cdr="http://schemas.openxmlformats.org/drawingml/2006/chartDrawing">
    <cdr:from>
      <cdr:x>0.93199</cdr:x>
      <cdr:y>0.14924</cdr:y>
    </cdr:from>
    <cdr:to>
      <cdr:x>1</cdr:x>
      <cdr:y>0.24643</cdr:y>
    </cdr:to>
    <cdr:sp macro="" textlink="">
      <cdr:nvSpPr>
        <cdr:cNvPr id="12" name="1 CuadroTexto"/>
        <cdr:cNvSpPr txBox="1"/>
      </cdr:nvSpPr>
      <cdr:spPr>
        <a:xfrm xmlns:a="http://schemas.openxmlformats.org/drawingml/2006/main">
          <a:off x="8078291" y="792089"/>
          <a:ext cx="589459" cy="5158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aseline="0" dirty="0">
              <a:solidFill>
                <a:schemeClr val="tx1"/>
              </a:solidFill>
            </a:rPr>
            <a:t>90%</a:t>
          </a:r>
        </a:p>
        <a:p xmlns:a="http://schemas.openxmlformats.org/drawingml/2006/main">
          <a:pPr algn="ctr"/>
          <a:r>
            <a:rPr lang="es-MX" sz="1200" baseline="0" dirty="0">
              <a:solidFill>
                <a:schemeClr val="tx1"/>
              </a:solidFill>
            </a:rPr>
            <a:t>130 </a:t>
          </a:r>
          <a:endParaRPr lang="es-MX" sz="1200" dirty="0">
            <a:solidFill>
              <a:schemeClr val="tx1"/>
            </a:solidFill>
          </a:endParaRPr>
        </a:p>
      </cdr:txBody>
    </cdr:sp>
  </cdr:relSizeAnchor>
  <cdr:relSizeAnchor xmlns:cdr="http://schemas.openxmlformats.org/drawingml/2006/chartDrawing">
    <cdr:from>
      <cdr:x>0.61294</cdr:x>
      <cdr:y>0.3705</cdr:y>
    </cdr:from>
    <cdr:to>
      <cdr:x>0.91538</cdr:x>
      <cdr:y>0.55626</cdr:y>
    </cdr:to>
    <cdr:sp macro="" textlink="">
      <cdr:nvSpPr>
        <cdr:cNvPr id="18" name="17 CuadroTexto"/>
        <cdr:cNvSpPr txBox="1"/>
      </cdr:nvSpPr>
      <cdr:spPr>
        <a:xfrm xmlns:a="http://schemas.openxmlformats.org/drawingml/2006/main">
          <a:off x="5312811" y="1966413"/>
          <a:ext cx="2621464" cy="9859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s-MX" sz="1100" b="1" baseline="0" dirty="0"/>
            <a:t>                   Sujetos Obligados:</a:t>
          </a:r>
        </a:p>
        <a:p xmlns:a="http://schemas.openxmlformats.org/drawingml/2006/main">
          <a:pPr algn="l"/>
          <a:r>
            <a:rPr lang="es-MX" sz="1100" b="1" baseline="0" dirty="0"/>
            <a:t>2014-2               142</a:t>
          </a:r>
        </a:p>
        <a:p xmlns:a="http://schemas.openxmlformats.org/drawingml/2006/main">
          <a:pPr algn="l"/>
          <a:r>
            <a:rPr lang="es-MX" sz="1100" b="1" baseline="0" dirty="0"/>
            <a:t>2015-1               144</a:t>
          </a:r>
          <a:endParaRPr lang="es-MX" sz="1100" b="1" dirty="0"/>
        </a:p>
      </cdr:txBody>
    </cdr:sp>
  </cdr:relSizeAnchor>
  <cdr:relSizeAnchor xmlns:cdr="http://schemas.openxmlformats.org/drawingml/2006/chartDrawing">
    <cdr:from>
      <cdr:x>0.8705</cdr:x>
      <cdr:y>0.23064</cdr:y>
    </cdr:from>
    <cdr:to>
      <cdr:x>0.96025</cdr:x>
      <cdr:y>0.33194</cdr:y>
    </cdr:to>
    <cdr:sp macro="" textlink="">
      <cdr:nvSpPr>
        <cdr:cNvPr id="20" name="1 CuadroTexto"/>
        <cdr:cNvSpPr txBox="1"/>
      </cdr:nvSpPr>
      <cdr:spPr>
        <a:xfrm xmlns:a="http://schemas.openxmlformats.org/drawingml/2006/main">
          <a:off x="7545309" y="1224137"/>
          <a:ext cx="777931" cy="537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aseline="0" dirty="0">
              <a:solidFill>
                <a:schemeClr val="tx1"/>
              </a:solidFill>
            </a:rPr>
            <a:t>  </a:t>
          </a:r>
          <a:r>
            <a:rPr lang="es-MX" sz="1200" baseline="0" dirty="0">
              <a:solidFill>
                <a:schemeClr val="tx1"/>
              </a:solidFill>
            </a:rPr>
            <a:t>82%</a:t>
          </a:r>
        </a:p>
        <a:p xmlns:a="http://schemas.openxmlformats.org/drawingml/2006/main">
          <a:pPr algn="ctr"/>
          <a:r>
            <a:rPr lang="es-MX" sz="1200" baseline="0" dirty="0">
              <a:solidFill>
                <a:schemeClr val="tx1"/>
              </a:solidFill>
            </a:rPr>
            <a:t>116 </a:t>
          </a:r>
          <a:endParaRPr lang="es-MX" sz="1200" dirty="0">
            <a:solidFill>
              <a:schemeClr val="tx1"/>
            </a:solidFill>
          </a:endParaRPr>
        </a:p>
      </cdr:txBody>
    </cdr:sp>
  </cdr:relSizeAnchor>
  <cdr:relSizeAnchor xmlns:cdr="http://schemas.openxmlformats.org/drawingml/2006/chartDrawing">
    <cdr:from>
      <cdr:x>0.18431</cdr:x>
      <cdr:y>0.32562</cdr:y>
    </cdr:from>
    <cdr:to>
      <cdr:x>0.27405</cdr:x>
      <cdr:y>0.42059</cdr:y>
    </cdr:to>
    <cdr:sp macro="" textlink="">
      <cdr:nvSpPr>
        <cdr:cNvPr id="21" name="1 CuadroTexto"/>
        <cdr:cNvSpPr txBox="1"/>
      </cdr:nvSpPr>
      <cdr:spPr>
        <a:xfrm xmlns:a="http://schemas.openxmlformats.org/drawingml/2006/main">
          <a:off x="1597571" y="1728193"/>
          <a:ext cx="777844" cy="5040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2%</a:t>
          </a:r>
        </a:p>
        <a:p xmlns:a="http://schemas.openxmlformats.org/drawingml/2006/main">
          <a:pPr algn="ctr"/>
          <a:r>
            <a:rPr lang="es-MX" sz="1200" b="1" baseline="0" dirty="0">
              <a:solidFill>
                <a:sysClr val="windowText" lastClr="000000"/>
              </a:solidFill>
            </a:rPr>
            <a:t>2 </a:t>
          </a:r>
          <a:endParaRPr lang="es-MX" sz="1200" b="1" dirty="0">
            <a:solidFill>
              <a:sysClr val="windowText" lastClr="000000"/>
            </a:solidFill>
          </a:endParaRPr>
        </a:p>
      </cdr:txBody>
    </cdr:sp>
  </cdr:relSizeAnchor>
  <cdr:relSizeAnchor xmlns:cdr="http://schemas.openxmlformats.org/drawingml/2006/chartDrawing">
    <cdr:from>
      <cdr:x>0.26319</cdr:x>
      <cdr:y>0.40656</cdr:y>
    </cdr:from>
    <cdr:to>
      <cdr:x>0.35293</cdr:x>
      <cdr:y>0.50199</cdr:y>
    </cdr:to>
    <cdr:sp macro="" textlink="">
      <cdr:nvSpPr>
        <cdr:cNvPr id="22" name="1 CuadroTexto"/>
        <cdr:cNvSpPr txBox="1"/>
      </cdr:nvSpPr>
      <cdr:spPr>
        <a:xfrm xmlns:a="http://schemas.openxmlformats.org/drawingml/2006/main">
          <a:off x="2281265" y="2157801"/>
          <a:ext cx="777844" cy="5064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solidFill>
                <a:schemeClr val="bg1"/>
              </a:solidFill>
            </a:rPr>
            <a:t>  </a:t>
          </a:r>
          <a:r>
            <a:rPr lang="es-MX" sz="1200" b="1" baseline="0" dirty="0">
              <a:solidFill>
                <a:sysClr val="windowText" lastClr="000000"/>
              </a:solidFill>
            </a:rPr>
            <a:t>12%</a:t>
          </a:r>
        </a:p>
        <a:p xmlns:a="http://schemas.openxmlformats.org/drawingml/2006/main">
          <a:pPr algn="ctr"/>
          <a:r>
            <a:rPr lang="es-MX" sz="1200" b="1" baseline="0" dirty="0">
              <a:solidFill>
                <a:sysClr val="windowText" lastClr="000000"/>
              </a:solidFill>
            </a:rPr>
            <a:t>17 </a:t>
          </a:r>
          <a:endParaRPr lang="es-MX" sz="1200" b="1" dirty="0">
            <a:solidFill>
              <a:sysClr val="windowText" lastClr="000000"/>
            </a:solidFill>
          </a:endParaRPr>
        </a:p>
      </cdr:txBody>
    </cdr:sp>
  </cdr:relSizeAnchor>
  <cdr:relSizeAnchor xmlns:cdr="http://schemas.openxmlformats.org/drawingml/2006/chartDrawing">
    <cdr:from>
      <cdr:x>0.22585</cdr:x>
      <cdr:y>0.52913</cdr:y>
    </cdr:from>
    <cdr:to>
      <cdr:x>0.31103</cdr:x>
      <cdr:y>0.6193</cdr:y>
    </cdr:to>
    <cdr:sp macro="" textlink="">
      <cdr:nvSpPr>
        <cdr:cNvPr id="23" name="1 CuadroTexto"/>
        <cdr:cNvSpPr txBox="1"/>
      </cdr:nvSpPr>
      <cdr:spPr>
        <a:xfrm xmlns:a="http://schemas.openxmlformats.org/drawingml/2006/main">
          <a:off x="1957611" y="2808313"/>
          <a:ext cx="738348" cy="4786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8%</a:t>
          </a:r>
        </a:p>
        <a:p xmlns:a="http://schemas.openxmlformats.org/drawingml/2006/main">
          <a:pPr algn="ctr"/>
          <a:r>
            <a:rPr lang="es-MX" sz="1200" b="1" baseline="0" dirty="0">
              <a:solidFill>
                <a:sysClr val="windowText" lastClr="000000"/>
              </a:solidFill>
            </a:rPr>
            <a:t>12 </a:t>
          </a:r>
          <a:endParaRPr lang="es-MX" sz="1200" b="1" dirty="0">
            <a:solidFill>
              <a:sysClr val="windowText" lastClr="000000"/>
            </a:solidFill>
          </a:endParaRPr>
        </a:p>
      </cdr:txBody>
    </cdr:sp>
  </cdr:relSizeAnchor>
  <cdr:relSizeAnchor xmlns:cdr="http://schemas.openxmlformats.org/drawingml/2006/chartDrawing">
    <cdr:from>
      <cdr:x>0.20093</cdr:x>
      <cdr:y>0.59696</cdr:y>
    </cdr:from>
    <cdr:to>
      <cdr:x>0.29067</cdr:x>
      <cdr:y>0.68814</cdr:y>
    </cdr:to>
    <cdr:sp macro="" textlink="">
      <cdr:nvSpPr>
        <cdr:cNvPr id="24" name="1 CuadroTexto"/>
        <cdr:cNvSpPr txBox="1"/>
      </cdr:nvSpPr>
      <cdr:spPr>
        <a:xfrm xmlns:a="http://schemas.openxmlformats.org/drawingml/2006/main">
          <a:off x="1741587" y="3168353"/>
          <a:ext cx="777843" cy="4839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solidFill>
                <a:schemeClr val="bg1"/>
              </a:solidFill>
            </a:rPr>
            <a:t>  </a:t>
          </a:r>
          <a:r>
            <a:rPr lang="es-MX" sz="1200" b="1" baseline="0" dirty="0">
              <a:solidFill>
                <a:sysClr val="windowText" lastClr="000000"/>
              </a:solidFill>
            </a:rPr>
            <a:t>6%</a:t>
          </a:r>
        </a:p>
        <a:p xmlns:a="http://schemas.openxmlformats.org/drawingml/2006/main">
          <a:pPr algn="ctr"/>
          <a:r>
            <a:rPr lang="es-MX" sz="1200" b="1" baseline="0" dirty="0">
              <a:solidFill>
                <a:sysClr val="windowText" lastClr="000000"/>
              </a:solidFill>
            </a:rPr>
            <a:t>9 </a:t>
          </a:r>
          <a:endParaRPr lang="es-MX" sz="1200" b="1" dirty="0">
            <a:solidFill>
              <a:sysClr val="windowText" lastClr="000000"/>
            </a:solidFill>
          </a:endParaRPr>
        </a:p>
      </cdr:txBody>
    </cdr:sp>
  </cdr:relSizeAnchor>
  <cdr:relSizeAnchor xmlns:cdr="http://schemas.openxmlformats.org/drawingml/2006/chartDrawing">
    <cdr:from>
      <cdr:x>0.72702</cdr:x>
      <cdr:y>0.80047</cdr:y>
    </cdr:from>
    <cdr:to>
      <cdr:x>0.88487</cdr:x>
      <cdr:y>0.97673</cdr:y>
    </cdr:to>
    <cdr:pic>
      <cdr:nvPicPr>
        <cdr:cNvPr id="26"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301670" y="4248472"/>
          <a:ext cx="1368152" cy="935465"/>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3.xml><?xml version="1.0" encoding="utf-8"?>
<c:userShapes xmlns:c="http://schemas.openxmlformats.org/drawingml/2006/chart">
  <cdr:relSizeAnchor xmlns:cdr="http://schemas.openxmlformats.org/drawingml/2006/chartDrawing">
    <cdr:from>
      <cdr:x>0.07154</cdr:x>
      <cdr:y>0.04172</cdr:y>
    </cdr:from>
    <cdr:to>
      <cdr:x>0.904</cdr:x>
      <cdr:y>0.10971</cdr:y>
    </cdr:to>
    <cdr:sp macro="" textlink="">
      <cdr:nvSpPr>
        <cdr:cNvPr id="3" name="2 CuadroTexto"/>
        <cdr:cNvSpPr txBox="1"/>
      </cdr:nvSpPr>
      <cdr:spPr>
        <a:xfrm xmlns:a="http://schemas.openxmlformats.org/drawingml/2006/main">
          <a:off x="618955" y="262604"/>
          <a:ext cx="7202340" cy="4279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400" b="1"/>
            <a:t>CUMPLIMIENTO</a:t>
          </a:r>
          <a:r>
            <a:rPr lang="es-MX" sz="1400" b="1" baseline="0"/>
            <a:t> DEL ÍNDICE DE REQUERIMIENTOS </a:t>
          </a:r>
          <a:endParaRPr lang="es-MX" sz="1400" b="1"/>
        </a:p>
      </cdr:txBody>
    </cdr:sp>
  </cdr:relSizeAnchor>
  <cdr:relSizeAnchor xmlns:cdr="http://schemas.openxmlformats.org/drawingml/2006/chartDrawing">
    <cdr:from>
      <cdr:x>0.62385</cdr:x>
      <cdr:y>0.46443</cdr:y>
    </cdr:from>
    <cdr:to>
      <cdr:x>0.84404</cdr:x>
      <cdr:y>0.67339</cdr:y>
    </cdr:to>
    <cdr:sp macro="" textlink="">
      <cdr:nvSpPr>
        <cdr:cNvPr id="4" name="3 CuadroTexto"/>
        <cdr:cNvSpPr txBox="1"/>
      </cdr:nvSpPr>
      <cdr:spPr>
        <a:xfrm xmlns:a="http://schemas.openxmlformats.org/drawingml/2006/main">
          <a:off x="5397501" y="2923298"/>
          <a:ext cx="1905000" cy="13153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400" b="1" baseline="0" dirty="0">
              <a:solidFill>
                <a:schemeClr val="bg1"/>
              </a:solidFill>
            </a:rPr>
            <a:t>Si cumplieron con al menos 1 requerimiento 127</a:t>
          </a:r>
        </a:p>
        <a:p xmlns:a="http://schemas.openxmlformats.org/drawingml/2006/main">
          <a:pPr algn="ctr"/>
          <a:r>
            <a:rPr lang="es-MX" sz="1400" b="1" baseline="0" dirty="0">
              <a:solidFill>
                <a:schemeClr val="bg1"/>
              </a:solidFill>
            </a:rPr>
            <a:t>88%</a:t>
          </a:r>
          <a:endParaRPr lang="es-MX" sz="1400" b="1" dirty="0">
            <a:solidFill>
              <a:schemeClr val="bg1"/>
            </a:solidFill>
          </a:endParaRPr>
        </a:p>
      </cdr:txBody>
    </cdr:sp>
  </cdr:relSizeAnchor>
  <cdr:relSizeAnchor xmlns:cdr="http://schemas.openxmlformats.org/drawingml/2006/chartDrawing">
    <cdr:from>
      <cdr:x>0.46057</cdr:x>
      <cdr:y>0.19112</cdr:y>
    </cdr:from>
    <cdr:to>
      <cdr:x>0.64741</cdr:x>
      <cdr:y>0.45207</cdr:y>
    </cdr:to>
    <cdr:sp macro="" textlink="">
      <cdr:nvSpPr>
        <cdr:cNvPr id="5" name="1 CuadroTexto"/>
        <cdr:cNvSpPr txBox="1"/>
      </cdr:nvSpPr>
      <cdr:spPr>
        <a:xfrm xmlns:a="http://schemas.openxmlformats.org/drawingml/2006/main">
          <a:off x="3816424" y="1203003"/>
          <a:ext cx="1548263" cy="16425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300" b="1" baseline="0" dirty="0">
              <a:solidFill>
                <a:schemeClr val="tx1"/>
              </a:solidFill>
            </a:rPr>
            <a:t>No cumplieron con ningún requerimiento 17</a:t>
          </a:r>
        </a:p>
        <a:p xmlns:a="http://schemas.openxmlformats.org/drawingml/2006/main">
          <a:pPr algn="ctr"/>
          <a:r>
            <a:rPr lang="es-MX" sz="1300" b="1" baseline="0" dirty="0" smtClean="0">
              <a:solidFill>
                <a:schemeClr val="tx1"/>
              </a:solidFill>
            </a:rPr>
            <a:t>12%</a:t>
          </a:r>
          <a:endParaRPr lang="es-MX" sz="1300" b="1" dirty="0">
            <a:solidFill>
              <a:schemeClr val="tx1"/>
            </a:solidFill>
          </a:endParaRPr>
        </a:p>
      </cdr:txBody>
    </cdr:sp>
  </cdr:relSizeAnchor>
  <cdr:relSizeAnchor xmlns:cdr="http://schemas.openxmlformats.org/drawingml/2006/chartDrawing">
    <cdr:from>
      <cdr:x>0.6156</cdr:x>
      <cdr:y>0.10845</cdr:y>
    </cdr:from>
    <cdr:to>
      <cdr:x>0.92477</cdr:x>
      <cdr:y>0.19019</cdr:y>
    </cdr:to>
    <cdr:sp macro="" textlink="">
      <cdr:nvSpPr>
        <cdr:cNvPr id="8" name="Text Box 3"/>
        <cdr:cNvSpPr txBox="1">
          <a:spLocks xmlns:a="http://schemas.openxmlformats.org/drawingml/2006/main" noChangeArrowheads="1"/>
        </cdr:cNvSpPr>
      </cdr:nvSpPr>
      <cdr:spPr bwMode="auto">
        <a:xfrm xmlns:a="http://schemas.openxmlformats.org/drawingml/2006/main">
          <a:off x="5326062" y="682625"/>
          <a:ext cx="2674937" cy="5145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a:solidFill>
                <a:srgbClr val="000000"/>
              </a:solidFill>
              <a:latin typeface="Arial"/>
              <a:cs typeface="Arial"/>
            </a:rPr>
            <a:t>Total de sujetos obligados 144</a:t>
          </a:r>
        </a:p>
        <a:p xmlns:a="http://schemas.openxmlformats.org/drawingml/2006/main">
          <a:pPr algn="ctr" rtl="0">
            <a:defRPr sz="1000"/>
          </a:pPr>
          <a:r>
            <a:rPr lang="es-MX" sz="1125" b="1" i="0" u="none" strike="noStrike" baseline="0">
              <a:solidFill>
                <a:srgbClr val="000000"/>
              </a:solidFill>
              <a:latin typeface="Arial"/>
              <a:cs typeface="Arial"/>
            </a:rPr>
            <a:t>100%</a:t>
          </a:r>
        </a:p>
      </cdr:txBody>
    </cdr:sp>
  </cdr:relSizeAnchor>
  <cdr:relSizeAnchor xmlns:cdr="http://schemas.openxmlformats.org/drawingml/2006/chartDrawing">
    <cdr:from>
      <cdr:x>0.03395</cdr:x>
      <cdr:y>0.12106</cdr:y>
    </cdr:from>
    <cdr:to>
      <cdr:x>0.38624</cdr:x>
      <cdr:y>0.90038</cdr:y>
    </cdr:to>
    <cdr:sp macro="" textlink="">
      <cdr:nvSpPr>
        <cdr:cNvPr id="12" name="4 Título"/>
        <cdr:cNvSpPr txBox="1">
          <a:spLocks xmlns:a="http://schemas.openxmlformats.org/drawingml/2006/main"/>
        </cdr:cNvSpPr>
      </cdr:nvSpPr>
      <cdr:spPr>
        <a:xfrm xmlns:a="http://schemas.openxmlformats.org/drawingml/2006/main">
          <a:off x="293688" y="762001"/>
          <a:ext cx="3048000" cy="4905374"/>
        </a:xfrm>
        <a:prstGeom xmlns:a="http://schemas.openxmlformats.org/drawingml/2006/main" prst="rect">
          <a:avLst/>
        </a:prstGeom>
      </cdr:spPr>
      <cdr:txBody>
        <a:bodyPr xmlns:a="http://schemas.openxmlformats.org/drawingml/2006/main" anchor="b">
          <a:noAutofit/>
        </a:bodyPr>
        <a:lstStyle xmlns:a="http://schemas.openxmlformats.org/drawingml/2006/main">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s-MX" sz="1300" dirty="0" smtClean="0"/>
        </a:p>
        <a:p xmlns:a="http://schemas.openxmlformats.org/drawingml/2006/main">
          <a:endParaRPr lang="es-MX" sz="1300" dirty="0"/>
        </a:p>
        <a:p xmlns:a="http://schemas.openxmlformats.org/drawingml/2006/main">
          <a:endParaRPr lang="es-MX" sz="1300" dirty="0" smtClean="0"/>
        </a:p>
        <a:p xmlns:a="http://schemas.openxmlformats.org/drawingml/2006/main">
          <a:endParaRPr lang="es-MX" sz="1300" dirty="0"/>
        </a:p>
        <a:p xmlns:a="http://schemas.openxmlformats.org/drawingml/2006/main">
          <a:endParaRPr lang="es-MX" sz="1300" dirty="0" smtClean="0"/>
        </a:p>
        <a:p xmlns:a="http://schemas.openxmlformats.org/drawingml/2006/main">
          <a:r>
            <a:rPr lang="es-MX" sz="1050" b="1" dirty="0" smtClean="0"/>
            <a:t>Sujetos Obligados que incumplieron con todos los requerimientos solicitados por la CAIPTLAX:</a:t>
          </a:r>
        </a:p>
        <a:p xmlns:a="http://schemas.openxmlformats.org/drawingml/2006/main">
          <a:r>
            <a:rPr lang="es-MX" sz="1050" b="1" dirty="0" smtClean="0"/>
            <a:t>Poder Ejecutivo:</a:t>
          </a:r>
        </a:p>
        <a:p xmlns:a="http://schemas.openxmlformats.org/drawingml/2006/main">
          <a:pPr marL="342900" indent="-342900">
            <a:buAutoNum type="arabicPeriod"/>
          </a:pPr>
          <a:r>
            <a:rPr lang="es-MX" sz="1050" dirty="0" smtClean="0"/>
            <a:t>Centro de Estudios Superiores de Comunicación Educativa</a:t>
          </a:r>
        </a:p>
        <a:p xmlns:a="http://schemas.openxmlformats.org/drawingml/2006/main">
          <a:pPr marL="342900" indent="-342900">
            <a:buAutoNum type="arabicPeriod"/>
          </a:pPr>
          <a:r>
            <a:rPr lang="es-MX" sz="1050" dirty="0" smtClean="0"/>
            <a:t>Instituto Tlaxcalteca de Desarrollo Taurino</a:t>
          </a:r>
          <a:r>
            <a:rPr lang="es-MX" sz="1050" dirty="0"/>
            <a:t>.</a:t>
          </a:r>
          <a:endParaRPr lang="es-MX" sz="1050" dirty="0" smtClean="0"/>
        </a:p>
        <a:p xmlns:a="http://schemas.openxmlformats.org/drawingml/2006/main">
          <a:endParaRPr lang="es-MX" sz="1050" dirty="0" smtClean="0"/>
        </a:p>
        <a:p xmlns:a="http://schemas.openxmlformats.org/drawingml/2006/main">
          <a:r>
            <a:rPr lang="es-MX" sz="1050" b="1" dirty="0" smtClean="0"/>
            <a:t>Municipios:     </a:t>
          </a:r>
          <a:r>
            <a:rPr lang="es-MX" sz="1050" dirty="0" smtClean="0"/>
            <a:t>                                     </a:t>
          </a:r>
          <a:endParaRPr lang="es-MX" sz="1050" dirty="0"/>
        </a:p>
        <a:p xmlns:a="http://schemas.openxmlformats.org/drawingml/2006/main">
          <a:pPr marL="342900" indent="-342900">
            <a:buAutoNum type="arabicPeriod"/>
          </a:pPr>
          <a:r>
            <a:rPr lang="es-MX" sz="1050" dirty="0" smtClean="0"/>
            <a:t>Acuamanala de Miguel Hidalgo   </a:t>
          </a:r>
        </a:p>
        <a:p xmlns:a="http://schemas.openxmlformats.org/drawingml/2006/main">
          <a:pPr marL="342900" indent="-342900">
            <a:buAutoNum type="arabicPeriod"/>
          </a:pPr>
          <a:r>
            <a:rPr lang="es-MX" sz="1050" dirty="0" smtClean="0"/>
            <a:t>Atlangatepec</a:t>
          </a:r>
        </a:p>
        <a:p xmlns:a="http://schemas.openxmlformats.org/drawingml/2006/main">
          <a:pPr marL="342900" indent="-342900">
            <a:buAutoNum type="arabicPeriod"/>
          </a:pPr>
          <a:r>
            <a:rPr lang="es-MX" sz="1050" dirty="0" smtClean="0"/>
            <a:t>Hueyotlipan</a:t>
          </a:r>
        </a:p>
        <a:p xmlns:a="http://schemas.openxmlformats.org/drawingml/2006/main">
          <a:pPr marL="342900" indent="-342900">
            <a:buAutoNum type="arabicPeriod"/>
          </a:pPr>
          <a:r>
            <a:rPr lang="es-MX" sz="1050" dirty="0" smtClean="0"/>
            <a:t>Mazatecochco</a:t>
          </a:r>
        </a:p>
        <a:p xmlns:a="http://schemas.openxmlformats.org/drawingml/2006/main">
          <a:pPr marL="342900" indent="-342900">
            <a:buAutoNum type="arabicPeriod"/>
          </a:pPr>
          <a:r>
            <a:rPr lang="es-MX" sz="1050" dirty="0" smtClean="0"/>
            <a:t>Muñoz de Domingo Arenas </a:t>
          </a:r>
        </a:p>
        <a:p xmlns:a="http://schemas.openxmlformats.org/drawingml/2006/main">
          <a:pPr marL="342900" indent="-342900">
            <a:buAutoNum type="arabicPeriod"/>
          </a:pPr>
          <a:r>
            <a:rPr lang="es-MX" sz="1050" dirty="0" smtClean="0"/>
            <a:t>San Jerónimo Zacualpan </a:t>
          </a:r>
        </a:p>
        <a:p xmlns:a="http://schemas.openxmlformats.org/drawingml/2006/main">
          <a:pPr marL="342900" indent="-342900">
            <a:buAutoNum type="arabicPeriod"/>
          </a:pPr>
          <a:r>
            <a:rPr lang="es-MX" sz="1050" dirty="0" smtClean="0"/>
            <a:t>San Pablo del Monte</a:t>
          </a:r>
        </a:p>
        <a:p xmlns:a="http://schemas.openxmlformats.org/drawingml/2006/main">
          <a:pPr marL="342900" indent="-342900">
            <a:buAutoNum type="arabicPeriod"/>
          </a:pPr>
          <a:r>
            <a:rPr lang="es-MX" sz="1050" dirty="0" smtClean="0"/>
            <a:t>Tepetitla de Lardizábal</a:t>
          </a:r>
        </a:p>
        <a:p xmlns:a="http://schemas.openxmlformats.org/drawingml/2006/main">
          <a:pPr marL="342900" indent="-342900">
            <a:buAutoNum type="arabicPeriod"/>
          </a:pPr>
          <a:r>
            <a:rPr lang="es-MX" sz="1050" dirty="0" smtClean="0"/>
            <a:t>Tocatlan</a:t>
          </a:r>
        </a:p>
        <a:p xmlns:a="http://schemas.openxmlformats.org/drawingml/2006/main">
          <a:pPr marL="342900" indent="-342900">
            <a:buAutoNum type="arabicPeriod"/>
          </a:pPr>
          <a:r>
            <a:rPr lang="es-MX" sz="1050" dirty="0" smtClean="0"/>
            <a:t>Tzompantepec</a:t>
          </a:r>
        </a:p>
        <a:p xmlns:a="http://schemas.openxmlformats.org/drawingml/2006/main">
          <a:endParaRPr lang="es-MX" sz="1050" dirty="0"/>
        </a:p>
        <a:p xmlns:a="http://schemas.openxmlformats.org/drawingml/2006/main">
          <a:r>
            <a:rPr lang="es-MX" sz="1050" b="1" dirty="0" smtClean="0"/>
            <a:t>Partidos Políticos </a:t>
          </a:r>
        </a:p>
        <a:p xmlns:a="http://schemas.openxmlformats.org/drawingml/2006/main">
          <a:pPr marL="342900" indent="-342900">
            <a:buAutoNum type="arabicPeriod"/>
          </a:pPr>
          <a:r>
            <a:rPr lang="es-MX" sz="1050" dirty="0" smtClean="0"/>
            <a:t>Partido MORENA</a:t>
          </a:r>
        </a:p>
        <a:p xmlns:a="http://schemas.openxmlformats.org/drawingml/2006/main">
          <a:pPr marL="342900" indent="-342900">
            <a:buAutoNum type="arabicPeriod"/>
          </a:pPr>
          <a:r>
            <a:rPr lang="es-MX" sz="1050" dirty="0" smtClean="0"/>
            <a:t>Partido Encuentro Social</a:t>
          </a:r>
        </a:p>
        <a:p xmlns:a="http://schemas.openxmlformats.org/drawingml/2006/main">
          <a:pPr marL="342900" indent="-342900">
            <a:buAutoNum type="arabicPeriod"/>
          </a:pPr>
          <a:r>
            <a:rPr lang="es-MX" sz="1050" dirty="0" smtClean="0"/>
            <a:t>Partido Alianza Ciudadana</a:t>
          </a:r>
        </a:p>
        <a:p xmlns:a="http://schemas.openxmlformats.org/drawingml/2006/main">
          <a:pPr marL="342900" indent="-342900">
            <a:buAutoNum type="arabicPeriod"/>
          </a:pPr>
          <a:r>
            <a:rPr lang="es-MX" sz="1050" dirty="0" smtClean="0"/>
            <a:t>Partido Humanista</a:t>
          </a:r>
        </a:p>
        <a:p xmlns:a="http://schemas.openxmlformats.org/drawingml/2006/main">
          <a:pPr marL="342900" indent="-342900">
            <a:buAutoNum type="arabicPeriod"/>
          </a:pPr>
          <a:endParaRPr lang="es-MX" sz="1050" dirty="0"/>
        </a:p>
        <a:p xmlns:a="http://schemas.openxmlformats.org/drawingml/2006/main">
          <a:r>
            <a:rPr lang="es-MX" sz="1050" b="1" dirty="0" smtClean="0"/>
            <a:t>Comisiones Municipales de Agua:</a:t>
          </a:r>
        </a:p>
        <a:p xmlns:a="http://schemas.openxmlformats.org/drawingml/2006/main">
          <a:r>
            <a:rPr lang="es-MX" sz="1050" dirty="0" smtClean="0"/>
            <a:t>1.  Comisión Municipal de Agua Potable de Tlaxcala</a:t>
          </a:r>
        </a:p>
        <a:p xmlns:a="http://schemas.openxmlformats.org/drawingml/2006/main">
          <a:r>
            <a:rPr lang="es-MX" sz="1050" dirty="0"/>
            <a:t> </a:t>
          </a:r>
          <a:endParaRPr lang="es-MX" sz="1050" dirty="0" smtClean="0"/>
        </a:p>
        <a:p xmlns:a="http://schemas.openxmlformats.org/drawingml/2006/main">
          <a:endParaRPr lang="es-MX" sz="1050" dirty="0" smtClean="0"/>
        </a:p>
      </cdr:txBody>
    </cdr:sp>
  </cdr:relSizeAnchor>
  <cdr:relSizeAnchor xmlns:cdr="http://schemas.openxmlformats.org/drawingml/2006/chartDrawing">
    <cdr:from>
      <cdr:x>0.75</cdr:x>
      <cdr:y>0.78936</cdr:y>
    </cdr:from>
    <cdr:to>
      <cdr:x>0.91379</cdr:x>
      <cdr:y>0.93797</cdr:y>
    </cdr:to>
    <cdr:pic>
      <cdr:nvPicPr>
        <cdr:cNvPr id="9"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264696" y="4968552"/>
          <a:ext cx="1368152" cy="935465"/>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4.xml><?xml version="1.0" encoding="utf-8"?>
<c:userShapes xmlns:c="http://schemas.openxmlformats.org/drawingml/2006/chart">
  <cdr:relSizeAnchor xmlns:cdr="http://schemas.openxmlformats.org/drawingml/2006/chartDrawing">
    <cdr:from>
      <cdr:x>0.13285</cdr:x>
      <cdr:y>0.04972</cdr:y>
    </cdr:from>
    <cdr:to>
      <cdr:x>0.86643</cdr:x>
      <cdr:y>0.13619</cdr:y>
    </cdr:to>
    <cdr:sp macro="" textlink="">
      <cdr:nvSpPr>
        <cdr:cNvPr id="2" name="1 CuadroTexto"/>
        <cdr:cNvSpPr txBox="1"/>
      </cdr:nvSpPr>
      <cdr:spPr>
        <a:xfrm xmlns:a="http://schemas.openxmlformats.org/drawingml/2006/main">
          <a:off x="1151509" y="312951"/>
          <a:ext cx="6358488" cy="5442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lnSpc>
              <a:spcPts val="1600"/>
            </a:lnSpc>
          </a:pPr>
          <a:r>
            <a:rPr lang="es-MX" sz="1400" b="1"/>
            <a:t> Asistencia</a:t>
          </a:r>
          <a:r>
            <a:rPr lang="es-MX" sz="1400" b="1" baseline="0"/>
            <a:t> al Exámen de los Responsables del Área de la Información Pública.</a:t>
          </a:r>
          <a:endParaRPr lang="es-MX" sz="1400" b="1"/>
        </a:p>
      </cdr:txBody>
    </cdr:sp>
  </cdr:relSizeAnchor>
  <cdr:relSizeAnchor xmlns:cdr="http://schemas.openxmlformats.org/drawingml/2006/chartDrawing">
    <cdr:from>
      <cdr:x>0.52291</cdr:x>
      <cdr:y>0.41537</cdr:y>
    </cdr:from>
    <cdr:to>
      <cdr:x>0.7375</cdr:x>
      <cdr:y>0.54576</cdr:y>
    </cdr:to>
    <cdr:sp macro="" textlink="">
      <cdr:nvSpPr>
        <cdr:cNvPr id="3" name="1 CuadroTexto"/>
        <cdr:cNvSpPr txBox="1"/>
      </cdr:nvSpPr>
      <cdr:spPr>
        <a:xfrm xmlns:a="http://schemas.openxmlformats.org/drawingml/2006/main">
          <a:off x="4186565" y="2614521"/>
          <a:ext cx="1718092" cy="8207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400"/>
            </a:lnSpc>
          </a:pPr>
          <a:r>
            <a:rPr lang="es-MX" sz="1400" b="1" baseline="0" dirty="0">
              <a:solidFill>
                <a:schemeClr val="bg1"/>
              </a:solidFill>
            </a:rPr>
            <a:t>Asistencia  </a:t>
          </a:r>
          <a:r>
            <a:rPr lang="es-MX" sz="1400" b="1" baseline="0" dirty="0" smtClean="0">
              <a:solidFill>
                <a:schemeClr val="bg1"/>
              </a:solidFill>
            </a:rPr>
            <a:t>133 </a:t>
          </a:r>
          <a:r>
            <a:rPr lang="es-MX" sz="1400" b="1" baseline="0" dirty="0">
              <a:solidFill>
                <a:schemeClr val="bg1"/>
              </a:solidFill>
            </a:rPr>
            <a:t>ARIS</a:t>
          </a:r>
        </a:p>
        <a:p xmlns:a="http://schemas.openxmlformats.org/drawingml/2006/main">
          <a:pPr algn="ctr">
            <a:lnSpc>
              <a:spcPts val="1400"/>
            </a:lnSpc>
          </a:pPr>
          <a:r>
            <a:rPr lang="es-MX" sz="1400" b="1" baseline="0" dirty="0">
              <a:solidFill>
                <a:schemeClr val="bg1"/>
              </a:solidFill>
            </a:rPr>
            <a:t>92</a:t>
          </a:r>
          <a:r>
            <a:rPr lang="es-MX" sz="1400" b="1" baseline="0" dirty="0" smtClean="0">
              <a:solidFill>
                <a:schemeClr val="bg1"/>
              </a:solidFill>
            </a:rPr>
            <a:t>%</a:t>
          </a:r>
          <a:endParaRPr lang="es-MX" sz="1400" b="1" dirty="0">
            <a:solidFill>
              <a:schemeClr val="bg1"/>
            </a:solidFill>
          </a:endParaRPr>
        </a:p>
      </cdr:txBody>
    </cdr:sp>
  </cdr:relSizeAnchor>
  <cdr:relSizeAnchor xmlns:cdr="http://schemas.openxmlformats.org/drawingml/2006/chartDrawing">
    <cdr:from>
      <cdr:x>0.47668</cdr:x>
      <cdr:y>0.20256</cdr:y>
    </cdr:from>
    <cdr:to>
      <cdr:x>0.65656</cdr:x>
      <cdr:y>0.3284</cdr:y>
    </cdr:to>
    <cdr:sp macro="" textlink="">
      <cdr:nvSpPr>
        <cdr:cNvPr id="4" name="1 CuadroTexto"/>
        <cdr:cNvSpPr txBox="1"/>
      </cdr:nvSpPr>
      <cdr:spPr>
        <a:xfrm xmlns:a="http://schemas.openxmlformats.org/drawingml/2006/main">
          <a:off x="3816425" y="1275011"/>
          <a:ext cx="1440170" cy="7920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Inasistencia </a:t>
          </a:r>
          <a:r>
            <a:rPr lang="es-MX" sz="1400" b="1" baseline="0" dirty="0" smtClean="0"/>
            <a:t>11</a:t>
          </a:r>
        </a:p>
        <a:p xmlns:a="http://schemas.openxmlformats.org/drawingml/2006/main">
          <a:pPr algn="ctr"/>
          <a:r>
            <a:rPr lang="es-MX" sz="1400" b="1" dirty="0" smtClean="0">
              <a:solidFill>
                <a:schemeClr val="bg1"/>
              </a:solidFill>
            </a:rPr>
            <a:t>ARIS</a:t>
          </a:r>
          <a:endParaRPr lang="es-MX" sz="1400" b="1" dirty="0">
            <a:solidFill>
              <a:schemeClr val="bg1"/>
            </a:solidFill>
          </a:endParaRPr>
        </a:p>
        <a:p xmlns:a="http://schemas.openxmlformats.org/drawingml/2006/main">
          <a:pPr algn="ctr"/>
          <a:r>
            <a:rPr lang="es-MX" sz="1400" b="1" dirty="0"/>
            <a:t> </a:t>
          </a:r>
          <a:r>
            <a:rPr lang="es-MX" sz="1400" b="1" dirty="0">
              <a:solidFill>
                <a:schemeClr val="bg1"/>
              </a:solidFill>
            </a:rPr>
            <a:t>8%</a:t>
          </a:r>
        </a:p>
      </cdr:txBody>
    </cdr:sp>
  </cdr:relSizeAnchor>
  <cdr:relSizeAnchor xmlns:cdr="http://schemas.openxmlformats.org/drawingml/2006/chartDrawing">
    <cdr:from>
      <cdr:x>0.01799</cdr:x>
      <cdr:y>0.14536</cdr:y>
    </cdr:from>
    <cdr:to>
      <cdr:x>0.36542</cdr:x>
      <cdr:y>0.77955</cdr:y>
    </cdr:to>
    <cdr:sp macro="" textlink="">
      <cdr:nvSpPr>
        <cdr:cNvPr id="10" name="Text Box 3"/>
        <cdr:cNvSpPr txBox="1">
          <a:spLocks xmlns:a="http://schemas.openxmlformats.org/drawingml/2006/main" noChangeArrowheads="1"/>
        </cdr:cNvSpPr>
      </cdr:nvSpPr>
      <cdr:spPr bwMode="auto">
        <a:xfrm xmlns:a="http://schemas.openxmlformats.org/drawingml/2006/main">
          <a:off x="144017" y="914971"/>
          <a:ext cx="2781622" cy="399187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l" rtl="0">
            <a:defRPr sz="1000"/>
          </a:pPr>
          <a:r>
            <a:rPr lang="es-MX" sz="1100" b="1" u="sng" dirty="0" smtClean="0">
              <a:solidFill>
                <a:srgbClr val="000000"/>
              </a:solidFill>
              <a:latin typeface="Arial"/>
              <a:cs typeface="Arial"/>
            </a:rPr>
            <a:t>Entidades públicas que no se presentaron al </a:t>
          </a:r>
          <a:r>
            <a:rPr lang="es-MX" sz="1100" b="1" u="sng" dirty="0" err="1" smtClean="0">
              <a:solidFill>
                <a:srgbClr val="000000"/>
              </a:solidFill>
              <a:latin typeface="Arial"/>
              <a:cs typeface="Arial"/>
            </a:rPr>
            <a:t>exámen</a:t>
          </a:r>
          <a:r>
            <a:rPr lang="es-MX" sz="1100" b="1" u="sng" dirty="0" smtClean="0">
              <a:solidFill>
                <a:srgbClr val="000000"/>
              </a:solidFill>
              <a:latin typeface="Arial"/>
              <a:cs typeface="Arial"/>
            </a:rPr>
            <a:t> a pesar de estar debidamente notificados:</a:t>
          </a:r>
        </a:p>
        <a:p xmlns:a="http://schemas.openxmlformats.org/drawingml/2006/main">
          <a:pPr algn="l" rtl="0">
            <a:defRPr sz="1000"/>
          </a:pPr>
          <a:r>
            <a:rPr lang="es-MX" sz="1100" b="1" i="0" u="none" strike="noStrike" baseline="0" dirty="0" smtClean="0">
              <a:solidFill>
                <a:srgbClr val="000000"/>
              </a:solidFill>
              <a:latin typeface="Arial"/>
              <a:cs typeface="Arial"/>
            </a:rPr>
            <a:t>Municipios</a:t>
          </a:r>
          <a:r>
            <a:rPr lang="es-MX" sz="1100" b="1" dirty="0" smtClean="0">
              <a:solidFill>
                <a:srgbClr val="000000"/>
              </a:solidFill>
              <a:latin typeface="Arial"/>
              <a:cs typeface="Arial"/>
            </a:rPr>
            <a:t>: </a:t>
          </a:r>
          <a:r>
            <a:rPr lang="es-MX" sz="1100" b="1" dirty="0">
              <a:solidFill>
                <a:srgbClr val="000000"/>
              </a:solidFill>
              <a:latin typeface="Arial"/>
              <a:cs typeface="Arial"/>
            </a:rPr>
            <a:t> </a:t>
          </a:r>
        </a:p>
        <a:p xmlns:a="http://schemas.openxmlformats.org/drawingml/2006/main">
          <a:pPr algn="l" rtl="0">
            <a:defRPr sz="1000"/>
          </a:pPr>
          <a:r>
            <a:rPr lang="es-MX" sz="1100" dirty="0" err="1" smtClean="0">
              <a:solidFill>
                <a:srgbClr val="000000"/>
              </a:solidFill>
              <a:latin typeface="Arial"/>
              <a:cs typeface="Arial"/>
            </a:rPr>
            <a:t>1.Nanacamilpa</a:t>
          </a:r>
          <a:r>
            <a:rPr lang="es-MX" sz="1100" dirty="0" smtClean="0">
              <a:solidFill>
                <a:srgbClr val="000000"/>
              </a:solidFill>
              <a:latin typeface="Arial"/>
              <a:cs typeface="Arial"/>
            </a:rPr>
            <a:t>,</a:t>
          </a:r>
        </a:p>
        <a:p xmlns:a="http://schemas.openxmlformats.org/drawingml/2006/main">
          <a:pPr algn="l" rtl="0">
            <a:defRPr sz="1000"/>
          </a:pPr>
          <a:r>
            <a:rPr lang="es-MX" sz="1100" dirty="0" smtClean="0">
              <a:solidFill>
                <a:srgbClr val="000000"/>
              </a:solidFill>
              <a:latin typeface="Arial"/>
              <a:cs typeface="Arial"/>
            </a:rPr>
            <a:t>2.San Juan Huactzinco </a:t>
          </a:r>
        </a:p>
        <a:p xmlns:a="http://schemas.openxmlformats.org/drawingml/2006/main">
          <a:pPr algn="l" rtl="0">
            <a:defRPr sz="1000"/>
          </a:pPr>
          <a:r>
            <a:rPr lang="es-MX" sz="1100" dirty="0" smtClean="0">
              <a:solidFill>
                <a:srgbClr val="000000"/>
              </a:solidFill>
              <a:latin typeface="Arial"/>
              <a:cs typeface="Arial"/>
            </a:rPr>
            <a:t>3.San Lucas Tecopilco</a:t>
          </a:r>
        </a:p>
        <a:p xmlns:a="http://schemas.openxmlformats.org/drawingml/2006/main">
          <a:pPr algn="l" rtl="0">
            <a:defRPr sz="1000"/>
          </a:pPr>
          <a:r>
            <a:rPr lang="es-MX" sz="1100" dirty="0" smtClean="0">
              <a:solidFill>
                <a:srgbClr val="000000"/>
              </a:solidFill>
              <a:latin typeface="Arial"/>
              <a:cs typeface="Arial"/>
            </a:rPr>
            <a:t>4.Tepetitla de Lardizábal </a:t>
          </a:r>
        </a:p>
        <a:p xmlns:a="http://schemas.openxmlformats.org/drawingml/2006/main">
          <a:pPr algn="l" rtl="0">
            <a:defRPr sz="1000"/>
          </a:pPr>
          <a:r>
            <a:rPr lang="es-MX" sz="1100" dirty="0" smtClean="0">
              <a:solidFill>
                <a:srgbClr val="000000"/>
              </a:solidFill>
              <a:latin typeface="Arial"/>
              <a:cs typeface="Arial"/>
            </a:rPr>
            <a:t>5.Tocatlan</a:t>
          </a:r>
        </a:p>
        <a:p xmlns:a="http://schemas.openxmlformats.org/drawingml/2006/main">
          <a:pPr algn="l" rtl="0">
            <a:defRPr sz="1000"/>
          </a:pPr>
          <a:endParaRPr lang="es-MX" sz="1100" dirty="0">
            <a:solidFill>
              <a:srgbClr val="000000"/>
            </a:solidFill>
            <a:latin typeface="Arial"/>
            <a:cs typeface="Arial"/>
          </a:endParaRPr>
        </a:p>
        <a:p xmlns:a="http://schemas.openxmlformats.org/drawingml/2006/main">
          <a:pPr algn="l" rtl="0">
            <a:defRPr sz="1000"/>
          </a:pPr>
          <a:r>
            <a:rPr lang="es-MX" sz="1100" b="1" dirty="0" smtClean="0">
              <a:solidFill>
                <a:srgbClr val="000000"/>
              </a:solidFill>
              <a:latin typeface="Arial"/>
              <a:cs typeface="Arial"/>
            </a:rPr>
            <a:t>Poder Ejecutivo: </a:t>
          </a:r>
        </a:p>
        <a:p xmlns:a="http://schemas.openxmlformats.org/drawingml/2006/main">
          <a:pPr algn="l" rtl="0">
            <a:defRPr sz="1000"/>
          </a:pPr>
          <a:r>
            <a:rPr lang="es-MX" sz="1100" b="0" dirty="0" smtClean="0">
              <a:solidFill>
                <a:srgbClr val="000000"/>
              </a:solidFill>
              <a:latin typeface="Arial"/>
              <a:cs typeface="Arial"/>
            </a:rPr>
            <a:t>6.</a:t>
          </a:r>
          <a:r>
            <a:rPr lang="es-MX" sz="1100" dirty="0" smtClean="0">
              <a:solidFill>
                <a:srgbClr val="000000"/>
              </a:solidFill>
              <a:latin typeface="Arial"/>
              <a:cs typeface="Arial"/>
            </a:rPr>
            <a:t>Secretaría de Fomento  Agropecuario</a:t>
          </a:r>
        </a:p>
        <a:p xmlns:a="http://schemas.openxmlformats.org/drawingml/2006/main">
          <a:pPr algn="l" rtl="0">
            <a:defRPr sz="1000"/>
          </a:pPr>
          <a:r>
            <a:rPr lang="es-MX" sz="1100" dirty="0" smtClean="0">
              <a:solidFill>
                <a:srgbClr val="000000"/>
              </a:solidFill>
              <a:latin typeface="Arial"/>
              <a:cs typeface="Arial"/>
            </a:rPr>
            <a:t>7.Centro de Estudios Superiores de </a:t>
          </a:r>
        </a:p>
        <a:p xmlns:a="http://schemas.openxmlformats.org/drawingml/2006/main">
          <a:pPr algn="l" rtl="0">
            <a:defRPr sz="1000"/>
          </a:pPr>
          <a:r>
            <a:rPr lang="es-MX" sz="1100" baseline="0" dirty="0" smtClean="0">
              <a:solidFill>
                <a:srgbClr val="000000"/>
              </a:solidFill>
              <a:latin typeface="Arial"/>
              <a:cs typeface="Arial"/>
            </a:rPr>
            <a:t>   Comunicación Educativa.</a:t>
          </a:r>
          <a:endParaRPr lang="es-MX" sz="1100" dirty="0" smtClean="0">
            <a:solidFill>
              <a:srgbClr val="000000"/>
            </a:solidFill>
            <a:latin typeface="Arial"/>
            <a:cs typeface="Arial"/>
          </a:endParaRPr>
        </a:p>
        <a:p xmlns:a="http://schemas.openxmlformats.org/drawingml/2006/main">
          <a:pPr algn="l" rtl="0">
            <a:defRPr sz="1000"/>
          </a:pPr>
          <a:endParaRPr lang="es-MX" sz="1100" b="1" dirty="0">
            <a:solidFill>
              <a:srgbClr val="000000"/>
            </a:solidFill>
            <a:latin typeface="Arial"/>
            <a:cs typeface="Arial"/>
          </a:endParaRPr>
        </a:p>
        <a:p xmlns:a="http://schemas.openxmlformats.org/drawingml/2006/main">
          <a:pPr algn="l" rtl="0">
            <a:defRPr sz="1000"/>
          </a:pPr>
          <a:r>
            <a:rPr lang="es-MX" sz="1100" b="1" dirty="0" smtClean="0">
              <a:solidFill>
                <a:srgbClr val="000000"/>
              </a:solidFill>
              <a:latin typeface="Arial"/>
              <a:cs typeface="Arial"/>
            </a:rPr>
            <a:t>Partidos Políticos: </a:t>
          </a:r>
        </a:p>
        <a:p xmlns:a="http://schemas.openxmlformats.org/drawingml/2006/main">
          <a:pPr algn="l" rtl="0">
            <a:defRPr sz="1000"/>
          </a:pPr>
          <a:r>
            <a:rPr lang="es-MX" sz="1100" dirty="0" smtClean="0">
              <a:solidFill>
                <a:srgbClr val="000000"/>
              </a:solidFill>
              <a:latin typeface="Arial"/>
              <a:cs typeface="Arial"/>
            </a:rPr>
            <a:t>  8.Partido del Trabajo</a:t>
          </a:r>
        </a:p>
        <a:p xmlns:a="http://schemas.openxmlformats.org/drawingml/2006/main">
          <a:pPr algn="l" rtl="0">
            <a:defRPr sz="1000"/>
          </a:pPr>
          <a:r>
            <a:rPr lang="es-MX" sz="1100" dirty="0" smtClean="0">
              <a:solidFill>
                <a:srgbClr val="000000"/>
              </a:solidFill>
              <a:latin typeface="Arial"/>
              <a:cs typeface="Arial"/>
            </a:rPr>
            <a:t> 9.Partido Alianza Ciudadana</a:t>
          </a:r>
        </a:p>
        <a:p xmlns:a="http://schemas.openxmlformats.org/drawingml/2006/main">
          <a:pPr algn="l" rtl="0">
            <a:defRPr sz="1000"/>
          </a:pPr>
          <a:r>
            <a:rPr lang="es-MX" sz="1100" dirty="0" smtClean="0">
              <a:solidFill>
                <a:srgbClr val="000000"/>
              </a:solidFill>
              <a:latin typeface="Arial"/>
              <a:cs typeface="Arial"/>
            </a:rPr>
            <a:t>10.Partido Humanista.  </a:t>
          </a:r>
        </a:p>
        <a:p xmlns:a="http://schemas.openxmlformats.org/drawingml/2006/main">
          <a:pPr algn="l" rtl="0">
            <a:defRPr sz="1000"/>
          </a:pPr>
          <a:endParaRPr lang="es-MX" sz="1100" dirty="0" smtClean="0">
            <a:solidFill>
              <a:srgbClr val="000000"/>
            </a:solidFill>
            <a:latin typeface="Arial"/>
            <a:cs typeface="Arial"/>
          </a:endParaRPr>
        </a:p>
        <a:p xmlns:a="http://schemas.openxmlformats.org/drawingml/2006/main">
          <a:pPr algn="l" rtl="0">
            <a:defRPr sz="1000"/>
          </a:pPr>
          <a:r>
            <a:rPr lang="es-MX" sz="1100" b="1" dirty="0" smtClean="0">
              <a:solidFill>
                <a:srgbClr val="000000"/>
              </a:solidFill>
              <a:latin typeface="Arial"/>
              <a:cs typeface="Arial"/>
            </a:rPr>
            <a:t>Comisiones</a:t>
          </a:r>
          <a:r>
            <a:rPr lang="es-MX" sz="1100" b="1" baseline="0" dirty="0" smtClean="0">
              <a:solidFill>
                <a:srgbClr val="000000"/>
              </a:solidFill>
              <a:latin typeface="Arial"/>
              <a:cs typeface="Arial"/>
            </a:rPr>
            <a:t> Municipales de Agua</a:t>
          </a:r>
        </a:p>
        <a:p xmlns:a="http://schemas.openxmlformats.org/drawingml/2006/main">
          <a:pPr algn="l" rtl="0">
            <a:defRPr sz="1000"/>
          </a:pPr>
          <a:r>
            <a:rPr lang="es-MX" sz="1100" baseline="0" dirty="0" smtClean="0">
              <a:solidFill>
                <a:srgbClr val="000000"/>
              </a:solidFill>
              <a:latin typeface="Arial"/>
              <a:cs typeface="Arial"/>
            </a:rPr>
            <a:t>11. CAPAM (Tlaxcala)</a:t>
          </a:r>
          <a:endParaRPr lang="es-MX" sz="1100" dirty="0" smtClean="0">
            <a:solidFill>
              <a:srgbClr val="000000"/>
            </a:solidFill>
            <a:latin typeface="Arial"/>
            <a:cs typeface="Arial"/>
          </a:endParaRPr>
        </a:p>
      </cdr:txBody>
    </cdr:sp>
  </cdr:relSizeAnchor>
  <cdr:relSizeAnchor xmlns:cdr="http://schemas.openxmlformats.org/drawingml/2006/chartDrawing">
    <cdr:from>
      <cdr:x>0.78247</cdr:x>
      <cdr:y>0.79744</cdr:y>
    </cdr:from>
    <cdr:to>
      <cdr:x>0.95336</cdr:x>
      <cdr:y>0.94606</cdr:y>
    </cdr:to>
    <cdr:pic>
      <cdr:nvPicPr>
        <cdr:cNvPr id="8"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264697" y="5019427"/>
          <a:ext cx="1368152" cy="935465"/>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5.xml><?xml version="1.0" encoding="utf-8"?>
<c:userShapes xmlns:c="http://schemas.openxmlformats.org/drawingml/2006/chart">
  <cdr:relSizeAnchor xmlns:cdr="http://schemas.openxmlformats.org/drawingml/2006/chartDrawing">
    <cdr:from>
      <cdr:x>0.061</cdr:x>
      <cdr:y>0.73829</cdr:y>
    </cdr:from>
    <cdr:to>
      <cdr:x>0.164</cdr:x>
      <cdr:y>0.79752</cdr:y>
    </cdr:to>
    <cdr:sp macro="" textlink="">
      <cdr:nvSpPr>
        <cdr:cNvPr id="5122" name="Text Box 2"/>
        <cdr:cNvSpPr txBox="1">
          <a:spLocks xmlns:a="http://schemas.openxmlformats.org/drawingml/2006/main" noChangeArrowheads="1"/>
        </cdr:cNvSpPr>
      </cdr:nvSpPr>
      <cdr:spPr bwMode="auto">
        <a:xfrm xmlns:a="http://schemas.openxmlformats.org/drawingml/2006/main">
          <a:off x="528205" y="4641273"/>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200" b="1" i="0" u="none" strike="noStrike" baseline="0">
              <a:solidFill>
                <a:srgbClr val="000000"/>
              </a:solidFill>
              <a:latin typeface="Arial"/>
              <a:cs typeface="Arial"/>
            </a:rPr>
            <a:t>0 a 10 </a:t>
          </a:r>
        </a:p>
      </cdr:txBody>
    </cdr:sp>
  </cdr:relSizeAnchor>
  <cdr:relSizeAnchor xmlns:cdr="http://schemas.openxmlformats.org/drawingml/2006/chartDrawing">
    <cdr:from>
      <cdr:x>0.08176</cdr:x>
      <cdr:y>0.4839</cdr:y>
    </cdr:from>
    <cdr:to>
      <cdr:x>0.17476</cdr:x>
      <cdr:y>0.5734</cdr:y>
    </cdr:to>
    <cdr:sp macro="" textlink="">
      <cdr:nvSpPr>
        <cdr:cNvPr id="5131" name="Text Box 11"/>
        <cdr:cNvSpPr txBox="1">
          <a:spLocks xmlns:a="http://schemas.openxmlformats.org/drawingml/2006/main" noChangeArrowheads="1"/>
        </cdr:cNvSpPr>
      </cdr:nvSpPr>
      <cdr:spPr bwMode="auto">
        <a:xfrm xmlns:a="http://schemas.openxmlformats.org/drawingml/2006/main">
          <a:off x="707967" y="3042051"/>
          <a:ext cx="805295" cy="56264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a:solidFill>
                <a:srgbClr val="000000"/>
              </a:solidFill>
              <a:latin typeface="Arial"/>
              <a:cs typeface="Arial"/>
            </a:rPr>
            <a:t>14</a:t>
          </a:r>
        </a:p>
        <a:p xmlns:a="http://schemas.openxmlformats.org/drawingml/2006/main">
          <a:pPr algn="ctr" rtl="0">
            <a:defRPr sz="1000"/>
          </a:pPr>
          <a:r>
            <a:rPr lang="es-MX" sz="1200" b="1" i="0" u="none" strike="noStrike" baseline="0">
              <a:solidFill>
                <a:srgbClr val="000000"/>
              </a:solidFill>
              <a:latin typeface="Arial"/>
              <a:cs typeface="Arial"/>
            </a:rPr>
            <a:t>   10%</a:t>
          </a:r>
        </a:p>
      </cdr:txBody>
    </cdr:sp>
  </cdr:relSizeAnchor>
  <cdr:relSizeAnchor xmlns:cdr="http://schemas.openxmlformats.org/drawingml/2006/chartDrawing">
    <cdr:from>
      <cdr:x>0.33637</cdr:x>
      <cdr:y>0.58356</cdr:y>
    </cdr:from>
    <cdr:to>
      <cdr:x>0.43437</cdr:x>
      <cdr:y>0.67556</cdr:y>
    </cdr:to>
    <cdr:sp macro="" textlink="">
      <cdr:nvSpPr>
        <cdr:cNvPr id="5134" name="Text Box 14"/>
        <cdr:cNvSpPr txBox="1">
          <a:spLocks xmlns:a="http://schemas.openxmlformats.org/drawingml/2006/main" noChangeArrowheads="1"/>
        </cdr:cNvSpPr>
      </cdr:nvSpPr>
      <cdr:spPr bwMode="auto">
        <a:xfrm xmlns:a="http://schemas.openxmlformats.org/drawingml/2006/main">
          <a:off x="2912659" y="3668535"/>
          <a:ext cx="848591" cy="57835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a:solidFill>
                <a:srgbClr val="000000"/>
              </a:solidFill>
              <a:latin typeface="Arial"/>
              <a:cs typeface="Arial"/>
            </a:rPr>
            <a:t>5</a:t>
          </a:r>
        </a:p>
        <a:p xmlns:a="http://schemas.openxmlformats.org/drawingml/2006/main">
          <a:pPr algn="ctr" rtl="0">
            <a:defRPr sz="1000"/>
          </a:pPr>
          <a:r>
            <a:rPr lang="es-MX" sz="1200" b="1" i="0" u="none" strike="noStrike" baseline="0">
              <a:solidFill>
                <a:srgbClr val="000000"/>
              </a:solidFill>
              <a:latin typeface="Arial"/>
              <a:cs typeface="Arial"/>
            </a:rPr>
            <a:t>   3%</a:t>
          </a:r>
        </a:p>
      </cdr:txBody>
    </cdr:sp>
  </cdr:relSizeAnchor>
  <cdr:relSizeAnchor xmlns:cdr="http://schemas.openxmlformats.org/drawingml/2006/chartDrawing">
    <cdr:from>
      <cdr:x>0.25194</cdr:x>
      <cdr:y>0.63067</cdr:y>
    </cdr:from>
    <cdr:to>
      <cdr:x>0.35069</cdr:x>
      <cdr:y>0.72267</cdr:y>
    </cdr:to>
    <cdr:sp macro="" textlink="">
      <cdr:nvSpPr>
        <cdr:cNvPr id="5135" name="Text Box 15"/>
        <cdr:cNvSpPr txBox="1">
          <a:spLocks xmlns:a="http://schemas.openxmlformats.org/drawingml/2006/main" noChangeArrowheads="1"/>
        </cdr:cNvSpPr>
      </cdr:nvSpPr>
      <cdr:spPr bwMode="auto">
        <a:xfrm xmlns:a="http://schemas.openxmlformats.org/drawingml/2006/main">
          <a:off x="2181571" y="3964699"/>
          <a:ext cx="855086" cy="57835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a:solidFill>
                <a:srgbClr val="000000"/>
              </a:solidFill>
              <a:latin typeface="Arial"/>
              <a:cs typeface="Arial"/>
            </a:rPr>
            <a:t>0</a:t>
          </a:r>
        </a:p>
        <a:p xmlns:a="http://schemas.openxmlformats.org/drawingml/2006/main">
          <a:pPr algn="ctr" rtl="0">
            <a:defRPr sz="1000"/>
          </a:pPr>
          <a:r>
            <a:rPr lang="es-MX" sz="1200" b="1" i="0" u="none" strike="noStrike" baseline="0">
              <a:solidFill>
                <a:srgbClr val="000000"/>
              </a:solidFill>
              <a:latin typeface="Arial"/>
              <a:cs typeface="Arial"/>
            </a:rPr>
            <a:t>   0%</a:t>
          </a:r>
        </a:p>
      </cdr:txBody>
    </cdr:sp>
  </cdr:relSizeAnchor>
  <cdr:relSizeAnchor xmlns:cdr="http://schemas.openxmlformats.org/drawingml/2006/chartDrawing">
    <cdr:from>
      <cdr:x>0.17106</cdr:x>
      <cdr:y>0.61921</cdr:y>
    </cdr:from>
    <cdr:to>
      <cdr:x>0.27127</cdr:x>
      <cdr:y>0.71975</cdr:y>
    </cdr:to>
    <cdr:sp macro="" textlink="">
      <cdr:nvSpPr>
        <cdr:cNvPr id="5137" name="Text Box 17"/>
        <cdr:cNvSpPr txBox="1">
          <a:spLocks xmlns:a="http://schemas.openxmlformats.org/drawingml/2006/main" noChangeArrowheads="1"/>
        </cdr:cNvSpPr>
      </cdr:nvSpPr>
      <cdr:spPr bwMode="auto">
        <a:xfrm xmlns:a="http://schemas.openxmlformats.org/drawingml/2006/main">
          <a:off x="1481225" y="3892679"/>
          <a:ext cx="867727" cy="63204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a:solidFill>
                <a:srgbClr val="000000"/>
              </a:solidFill>
              <a:latin typeface="Arial"/>
              <a:cs typeface="Arial"/>
            </a:rPr>
            <a:t>0</a:t>
          </a:r>
        </a:p>
        <a:p xmlns:a="http://schemas.openxmlformats.org/drawingml/2006/main">
          <a:pPr algn="ctr" rtl="0">
            <a:defRPr sz="1000"/>
          </a:pPr>
          <a:r>
            <a:rPr lang="es-MX" sz="1200" b="1" i="0" u="none" strike="noStrike" baseline="0">
              <a:solidFill>
                <a:srgbClr val="000000"/>
              </a:solidFill>
              <a:latin typeface="Arial"/>
              <a:cs typeface="Arial"/>
            </a:rPr>
            <a:t>   0%</a:t>
          </a:r>
        </a:p>
      </cdr:txBody>
    </cdr:sp>
  </cdr:relSizeAnchor>
  <cdr:relSizeAnchor xmlns:cdr="http://schemas.openxmlformats.org/drawingml/2006/chartDrawing">
    <cdr:from>
      <cdr:x>0.51992</cdr:x>
      <cdr:y>0.56408</cdr:y>
    </cdr:from>
    <cdr:to>
      <cdr:x>0.594</cdr:x>
      <cdr:y>0.66391</cdr:y>
    </cdr:to>
    <cdr:sp macro="" textlink="">
      <cdr:nvSpPr>
        <cdr:cNvPr id="5138" name="Text Box 18"/>
        <cdr:cNvSpPr txBox="1">
          <a:spLocks xmlns:a="http://schemas.openxmlformats.org/drawingml/2006/main" noChangeArrowheads="1"/>
        </cdr:cNvSpPr>
      </cdr:nvSpPr>
      <cdr:spPr bwMode="auto">
        <a:xfrm xmlns:a="http://schemas.openxmlformats.org/drawingml/2006/main">
          <a:off x="4502035" y="3546116"/>
          <a:ext cx="641465" cy="62758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a:solidFill>
                <a:srgbClr val="000000"/>
              </a:solidFill>
              <a:latin typeface="Arial"/>
              <a:cs typeface="Arial"/>
            </a:rPr>
            <a:t>6</a:t>
          </a:r>
        </a:p>
        <a:p xmlns:a="http://schemas.openxmlformats.org/drawingml/2006/main">
          <a:pPr algn="ctr" rtl="0">
            <a:defRPr sz="1000"/>
          </a:pPr>
          <a:r>
            <a:rPr lang="es-MX" sz="1200" b="1" i="0" u="none" strike="noStrike" baseline="0">
              <a:solidFill>
                <a:srgbClr val="000000"/>
              </a:solidFill>
              <a:latin typeface="Arial"/>
              <a:cs typeface="Arial"/>
            </a:rPr>
            <a:t>    4%</a:t>
          </a:r>
        </a:p>
      </cdr:txBody>
    </cdr:sp>
  </cdr:relSizeAnchor>
  <cdr:relSizeAnchor xmlns:cdr="http://schemas.openxmlformats.org/drawingml/2006/chartDrawing">
    <cdr:from>
      <cdr:x>0.42479</cdr:x>
      <cdr:y>0.58147</cdr:y>
    </cdr:from>
    <cdr:to>
      <cdr:x>0.51779</cdr:x>
      <cdr:y>0.67097</cdr:y>
    </cdr:to>
    <cdr:sp macro="" textlink="">
      <cdr:nvSpPr>
        <cdr:cNvPr id="15" name="Text Box 11"/>
        <cdr:cNvSpPr txBox="1">
          <a:spLocks xmlns:a="http://schemas.openxmlformats.org/drawingml/2006/main" noChangeArrowheads="1"/>
        </cdr:cNvSpPr>
      </cdr:nvSpPr>
      <cdr:spPr bwMode="auto">
        <a:xfrm xmlns:a="http://schemas.openxmlformats.org/drawingml/2006/main">
          <a:off x="3678296" y="3655382"/>
          <a:ext cx="805295" cy="5626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6</a:t>
          </a:r>
        </a:p>
        <a:p xmlns:a="http://schemas.openxmlformats.org/drawingml/2006/main">
          <a:pPr algn="ctr" rtl="0">
            <a:defRPr sz="1000"/>
          </a:pPr>
          <a:r>
            <a:rPr lang="es-MX" sz="1200" b="1" i="0" u="none" strike="noStrike" baseline="0">
              <a:solidFill>
                <a:srgbClr val="000000"/>
              </a:solidFill>
              <a:latin typeface="Arial"/>
              <a:cs typeface="Arial"/>
            </a:rPr>
            <a:t>   4%</a:t>
          </a:r>
        </a:p>
      </cdr:txBody>
    </cdr:sp>
  </cdr:relSizeAnchor>
  <cdr:relSizeAnchor xmlns:cdr="http://schemas.openxmlformats.org/drawingml/2006/chartDrawing">
    <cdr:from>
      <cdr:x>0.29915</cdr:x>
      <cdr:y>0.18278</cdr:y>
    </cdr:from>
    <cdr:to>
      <cdr:x>0.554</cdr:x>
      <cdr:y>0.25482</cdr:y>
    </cdr:to>
    <cdr:sp macro="" textlink="">
      <cdr:nvSpPr>
        <cdr:cNvPr id="20" name="Text Box 3"/>
        <cdr:cNvSpPr txBox="1">
          <a:spLocks xmlns:a="http://schemas.openxmlformats.org/drawingml/2006/main" noChangeArrowheads="1"/>
        </cdr:cNvSpPr>
      </cdr:nvSpPr>
      <cdr:spPr bwMode="auto">
        <a:xfrm xmlns:a="http://schemas.openxmlformats.org/drawingml/2006/main">
          <a:off x="2590367" y="1149075"/>
          <a:ext cx="2206769" cy="45285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s-MX" sz="1125" b="1" i="0" u="none" strike="noStrike" baseline="0">
              <a:solidFill>
                <a:srgbClr val="000000"/>
              </a:solidFill>
              <a:latin typeface="Arial"/>
              <a:cs typeface="Arial"/>
            </a:rPr>
            <a:t>144 sujetos obligados=100%</a:t>
          </a:r>
        </a:p>
      </cdr:txBody>
    </cdr:sp>
  </cdr:relSizeAnchor>
  <cdr:relSizeAnchor xmlns:cdr="http://schemas.openxmlformats.org/drawingml/2006/chartDrawing">
    <cdr:from>
      <cdr:x>0.07587</cdr:x>
      <cdr:y>0.03012</cdr:y>
    </cdr:from>
    <cdr:to>
      <cdr:x>0.76254</cdr:x>
      <cdr:y>0.1351</cdr:y>
    </cdr:to>
    <cdr:sp macro="" textlink="">
      <cdr:nvSpPr>
        <cdr:cNvPr id="21" name="1 CuadroTexto"/>
        <cdr:cNvSpPr txBox="1"/>
      </cdr:nvSpPr>
      <cdr:spPr>
        <a:xfrm xmlns:a="http://schemas.openxmlformats.org/drawingml/2006/main">
          <a:off x="656965" y="189333"/>
          <a:ext cx="5945938" cy="6599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ÍNDICE</a:t>
          </a:r>
          <a:r>
            <a:rPr lang="es-MX" sz="1400" b="1" baseline="0"/>
            <a:t> DE CONOCIMIENTOS DEL ARI </a:t>
          </a:r>
        </a:p>
        <a:p xmlns:a="http://schemas.openxmlformats.org/drawingml/2006/main">
          <a:pPr algn="ctr"/>
          <a:r>
            <a:rPr lang="es-MX" sz="1200" b="1" baseline="0"/>
            <a:t>(Representación de la Moda en rangos de puntuación)</a:t>
          </a:r>
          <a:endParaRPr lang="es-MX" sz="1200" b="1"/>
        </a:p>
      </cdr:txBody>
    </cdr:sp>
  </cdr:relSizeAnchor>
  <cdr:relSizeAnchor xmlns:cdr="http://schemas.openxmlformats.org/drawingml/2006/chartDrawing">
    <cdr:from>
      <cdr:x>0.83887</cdr:x>
      <cdr:y>0.73949</cdr:y>
    </cdr:from>
    <cdr:to>
      <cdr:x>0.94187</cdr:x>
      <cdr:y>0.79871</cdr:y>
    </cdr:to>
    <cdr:sp macro="" textlink="">
      <cdr:nvSpPr>
        <cdr:cNvPr id="22" name="Text Box 2"/>
        <cdr:cNvSpPr txBox="1">
          <a:spLocks xmlns:a="http://schemas.openxmlformats.org/drawingml/2006/main" noChangeArrowheads="1"/>
        </cdr:cNvSpPr>
      </cdr:nvSpPr>
      <cdr:spPr bwMode="auto">
        <a:xfrm xmlns:a="http://schemas.openxmlformats.org/drawingml/2006/main">
          <a:off x="7263822" y="4648777"/>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91 a 100 </a:t>
          </a:r>
        </a:p>
      </cdr:txBody>
    </cdr:sp>
  </cdr:relSizeAnchor>
  <cdr:relSizeAnchor xmlns:cdr="http://schemas.openxmlformats.org/drawingml/2006/chartDrawing">
    <cdr:from>
      <cdr:x>0.75087</cdr:x>
      <cdr:y>0.73811</cdr:y>
    </cdr:from>
    <cdr:to>
      <cdr:x>0.85387</cdr:x>
      <cdr:y>0.79734</cdr:y>
    </cdr:to>
    <cdr:sp macro="" textlink="">
      <cdr:nvSpPr>
        <cdr:cNvPr id="23" name="Text Box 2"/>
        <cdr:cNvSpPr txBox="1">
          <a:spLocks xmlns:a="http://schemas.openxmlformats.org/drawingml/2006/main" noChangeArrowheads="1"/>
        </cdr:cNvSpPr>
      </cdr:nvSpPr>
      <cdr:spPr bwMode="auto">
        <a:xfrm xmlns:a="http://schemas.openxmlformats.org/drawingml/2006/main">
          <a:off x="6501823" y="4640118"/>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81 a 90 </a:t>
          </a:r>
        </a:p>
      </cdr:txBody>
    </cdr:sp>
  </cdr:relSizeAnchor>
  <cdr:relSizeAnchor xmlns:cdr="http://schemas.openxmlformats.org/drawingml/2006/chartDrawing">
    <cdr:from>
      <cdr:x>0.49487</cdr:x>
      <cdr:y>0.74086</cdr:y>
    </cdr:from>
    <cdr:to>
      <cdr:x>0.59787</cdr:x>
      <cdr:y>0.80009</cdr:y>
    </cdr:to>
    <cdr:sp macro="" textlink="">
      <cdr:nvSpPr>
        <cdr:cNvPr id="24" name="Text Box 2"/>
        <cdr:cNvSpPr txBox="1">
          <a:spLocks xmlns:a="http://schemas.openxmlformats.org/drawingml/2006/main" noChangeArrowheads="1"/>
        </cdr:cNvSpPr>
      </cdr:nvSpPr>
      <cdr:spPr bwMode="auto">
        <a:xfrm xmlns:a="http://schemas.openxmlformats.org/drawingml/2006/main">
          <a:off x="4285096" y="4657436"/>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51 a 60 </a:t>
          </a:r>
        </a:p>
      </cdr:txBody>
    </cdr:sp>
  </cdr:relSizeAnchor>
  <cdr:relSizeAnchor xmlns:cdr="http://schemas.openxmlformats.org/drawingml/2006/chartDrawing">
    <cdr:from>
      <cdr:x>0.57487</cdr:x>
      <cdr:y>0.74086</cdr:y>
    </cdr:from>
    <cdr:to>
      <cdr:x>0.67787</cdr:x>
      <cdr:y>0.80009</cdr:y>
    </cdr:to>
    <cdr:sp macro="" textlink="">
      <cdr:nvSpPr>
        <cdr:cNvPr id="25" name="Text Box 2"/>
        <cdr:cNvSpPr txBox="1">
          <a:spLocks xmlns:a="http://schemas.openxmlformats.org/drawingml/2006/main" noChangeArrowheads="1"/>
        </cdr:cNvSpPr>
      </cdr:nvSpPr>
      <cdr:spPr bwMode="auto">
        <a:xfrm xmlns:a="http://schemas.openxmlformats.org/drawingml/2006/main">
          <a:off x="4977823" y="4657437"/>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61 a 70 </a:t>
          </a:r>
        </a:p>
      </cdr:txBody>
    </cdr:sp>
  </cdr:relSizeAnchor>
  <cdr:relSizeAnchor xmlns:cdr="http://schemas.openxmlformats.org/drawingml/2006/chartDrawing">
    <cdr:from>
      <cdr:x>0.40387</cdr:x>
      <cdr:y>0.745</cdr:y>
    </cdr:from>
    <cdr:to>
      <cdr:x>0.50687</cdr:x>
      <cdr:y>0.80422</cdr:y>
    </cdr:to>
    <cdr:sp macro="" textlink="">
      <cdr:nvSpPr>
        <cdr:cNvPr id="26" name="Text Box 2"/>
        <cdr:cNvSpPr txBox="1">
          <a:spLocks xmlns:a="http://schemas.openxmlformats.org/drawingml/2006/main" noChangeArrowheads="1"/>
        </cdr:cNvSpPr>
      </cdr:nvSpPr>
      <cdr:spPr bwMode="auto">
        <a:xfrm xmlns:a="http://schemas.openxmlformats.org/drawingml/2006/main">
          <a:off x="3497118" y="4683414"/>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41 a 50 </a:t>
          </a:r>
        </a:p>
      </cdr:txBody>
    </cdr:sp>
  </cdr:relSizeAnchor>
  <cdr:relSizeAnchor xmlns:cdr="http://schemas.openxmlformats.org/drawingml/2006/chartDrawing">
    <cdr:from>
      <cdr:x>0.23487</cdr:x>
      <cdr:y>0.73949</cdr:y>
    </cdr:from>
    <cdr:to>
      <cdr:x>0.33787</cdr:x>
      <cdr:y>0.79871</cdr:y>
    </cdr:to>
    <cdr:sp macro="" textlink="">
      <cdr:nvSpPr>
        <cdr:cNvPr id="27" name="Text Box 2"/>
        <cdr:cNvSpPr txBox="1">
          <a:spLocks xmlns:a="http://schemas.openxmlformats.org/drawingml/2006/main" noChangeArrowheads="1"/>
        </cdr:cNvSpPr>
      </cdr:nvSpPr>
      <cdr:spPr bwMode="auto">
        <a:xfrm xmlns:a="http://schemas.openxmlformats.org/drawingml/2006/main">
          <a:off x="2033732" y="4648778"/>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21 a 30 </a:t>
          </a:r>
        </a:p>
      </cdr:txBody>
    </cdr:sp>
  </cdr:relSizeAnchor>
  <cdr:relSizeAnchor xmlns:cdr="http://schemas.openxmlformats.org/drawingml/2006/chartDrawing">
    <cdr:from>
      <cdr:x>0.66487</cdr:x>
      <cdr:y>0.73673</cdr:y>
    </cdr:from>
    <cdr:to>
      <cdr:x>0.76787</cdr:x>
      <cdr:y>0.79596</cdr:y>
    </cdr:to>
    <cdr:sp macro="" textlink="">
      <cdr:nvSpPr>
        <cdr:cNvPr id="28" name="Text Box 2"/>
        <cdr:cNvSpPr txBox="1">
          <a:spLocks xmlns:a="http://schemas.openxmlformats.org/drawingml/2006/main" noChangeArrowheads="1"/>
        </cdr:cNvSpPr>
      </cdr:nvSpPr>
      <cdr:spPr bwMode="auto">
        <a:xfrm xmlns:a="http://schemas.openxmlformats.org/drawingml/2006/main">
          <a:off x="5757141" y="4631460"/>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71 a 80 </a:t>
          </a:r>
        </a:p>
      </cdr:txBody>
    </cdr:sp>
  </cdr:relSizeAnchor>
  <cdr:relSizeAnchor xmlns:cdr="http://schemas.openxmlformats.org/drawingml/2006/chartDrawing">
    <cdr:from>
      <cdr:x>0.31887</cdr:x>
      <cdr:y>0.73949</cdr:y>
    </cdr:from>
    <cdr:to>
      <cdr:x>0.42187</cdr:x>
      <cdr:y>0.79871</cdr:y>
    </cdr:to>
    <cdr:sp macro="" textlink="">
      <cdr:nvSpPr>
        <cdr:cNvPr id="29" name="Text Box 2"/>
        <cdr:cNvSpPr txBox="1">
          <a:spLocks xmlns:a="http://schemas.openxmlformats.org/drawingml/2006/main" noChangeArrowheads="1"/>
        </cdr:cNvSpPr>
      </cdr:nvSpPr>
      <cdr:spPr bwMode="auto">
        <a:xfrm xmlns:a="http://schemas.openxmlformats.org/drawingml/2006/main">
          <a:off x="2761095" y="4648777"/>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31 a 40 </a:t>
          </a:r>
        </a:p>
      </cdr:txBody>
    </cdr:sp>
  </cdr:relSizeAnchor>
  <cdr:relSizeAnchor xmlns:cdr="http://schemas.openxmlformats.org/drawingml/2006/chartDrawing">
    <cdr:from>
      <cdr:x>0.14687</cdr:x>
      <cdr:y>0.73949</cdr:y>
    </cdr:from>
    <cdr:to>
      <cdr:x>0.24987</cdr:x>
      <cdr:y>0.79871</cdr:y>
    </cdr:to>
    <cdr:sp macro="" textlink="">
      <cdr:nvSpPr>
        <cdr:cNvPr id="30" name="Text Box 2"/>
        <cdr:cNvSpPr txBox="1">
          <a:spLocks xmlns:a="http://schemas.openxmlformats.org/drawingml/2006/main" noChangeArrowheads="1"/>
        </cdr:cNvSpPr>
      </cdr:nvSpPr>
      <cdr:spPr bwMode="auto">
        <a:xfrm xmlns:a="http://schemas.openxmlformats.org/drawingml/2006/main">
          <a:off x="1271731" y="4648778"/>
          <a:ext cx="891887" cy="3723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11 a 20 </a:t>
          </a:r>
        </a:p>
      </cdr:txBody>
    </cdr:sp>
  </cdr:relSizeAnchor>
  <cdr:relSizeAnchor xmlns:cdr="http://schemas.openxmlformats.org/drawingml/2006/chartDrawing">
    <cdr:from>
      <cdr:x>0.59987</cdr:x>
      <cdr:y>0.4337</cdr:y>
    </cdr:from>
    <cdr:to>
      <cdr:x>0.67395</cdr:x>
      <cdr:y>0.53353</cdr:y>
    </cdr:to>
    <cdr:sp macro="" textlink="">
      <cdr:nvSpPr>
        <cdr:cNvPr id="31" name="Text Box 18"/>
        <cdr:cNvSpPr txBox="1">
          <a:spLocks xmlns:a="http://schemas.openxmlformats.org/drawingml/2006/main" noChangeArrowheads="1"/>
        </cdr:cNvSpPr>
      </cdr:nvSpPr>
      <cdr:spPr bwMode="auto">
        <a:xfrm xmlns:a="http://schemas.openxmlformats.org/drawingml/2006/main">
          <a:off x="5194300" y="2726459"/>
          <a:ext cx="641465" cy="62758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18</a:t>
          </a:r>
        </a:p>
        <a:p xmlns:a="http://schemas.openxmlformats.org/drawingml/2006/main">
          <a:pPr algn="ctr" rtl="0">
            <a:defRPr sz="1000"/>
          </a:pPr>
          <a:r>
            <a:rPr lang="es-MX" sz="1200" b="1" i="0" u="none" strike="noStrike" baseline="0">
              <a:solidFill>
                <a:srgbClr val="000000"/>
              </a:solidFill>
              <a:latin typeface="Arial"/>
              <a:cs typeface="Arial"/>
            </a:rPr>
            <a:t>    13%</a:t>
          </a:r>
        </a:p>
      </cdr:txBody>
    </cdr:sp>
  </cdr:relSizeAnchor>
  <cdr:relSizeAnchor xmlns:cdr="http://schemas.openxmlformats.org/drawingml/2006/chartDrawing">
    <cdr:from>
      <cdr:x>0.69487</cdr:x>
      <cdr:y>0.36758</cdr:y>
    </cdr:from>
    <cdr:to>
      <cdr:x>0.76895</cdr:x>
      <cdr:y>0.46742</cdr:y>
    </cdr:to>
    <cdr:sp macro="" textlink="">
      <cdr:nvSpPr>
        <cdr:cNvPr id="32" name="Text Box 18"/>
        <cdr:cNvSpPr txBox="1">
          <a:spLocks xmlns:a="http://schemas.openxmlformats.org/drawingml/2006/main" noChangeArrowheads="1"/>
        </cdr:cNvSpPr>
      </cdr:nvSpPr>
      <cdr:spPr bwMode="auto">
        <a:xfrm xmlns:a="http://schemas.openxmlformats.org/drawingml/2006/main">
          <a:off x="6016914" y="2310823"/>
          <a:ext cx="641465" cy="62758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25</a:t>
          </a:r>
        </a:p>
        <a:p xmlns:a="http://schemas.openxmlformats.org/drawingml/2006/main">
          <a:pPr algn="ctr" rtl="0">
            <a:defRPr sz="1000"/>
          </a:pPr>
          <a:r>
            <a:rPr lang="es-MX" sz="1200" b="1" i="0" u="none" strike="noStrike" baseline="0">
              <a:solidFill>
                <a:srgbClr val="000000"/>
              </a:solidFill>
              <a:latin typeface="Arial"/>
              <a:cs typeface="Arial"/>
            </a:rPr>
            <a:t>    17%</a:t>
          </a:r>
        </a:p>
      </cdr:txBody>
    </cdr:sp>
  </cdr:relSizeAnchor>
  <cdr:relSizeAnchor xmlns:cdr="http://schemas.openxmlformats.org/drawingml/2006/chartDrawing">
    <cdr:from>
      <cdr:x>0.78687</cdr:x>
      <cdr:y>0.35932</cdr:y>
    </cdr:from>
    <cdr:to>
      <cdr:x>0.86095</cdr:x>
      <cdr:y>0.45915</cdr:y>
    </cdr:to>
    <cdr:sp macro="" textlink="">
      <cdr:nvSpPr>
        <cdr:cNvPr id="33" name="Text Box 18"/>
        <cdr:cNvSpPr txBox="1">
          <a:spLocks xmlns:a="http://schemas.openxmlformats.org/drawingml/2006/main" noChangeArrowheads="1"/>
        </cdr:cNvSpPr>
      </cdr:nvSpPr>
      <cdr:spPr bwMode="auto">
        <a:xfrm xmlns:a="http://schemas.openxmlformats.org/drawingml/2006/main">
          <a:off x="6813550" y="2258868"/>
          <a:ext cx="641465" cy="62758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25</a:t>
          </a:r>
        </a:p>
        <a:p xmlns:a="http://schemas.openxmlformats.org/drawingml/2006/main">
          <a:pPr algn="ctr" rtl="0">
            <a:defRPr sz="1000"/>
          </a:pPr>
          <a:r>
            <a:rPr lang="es-MX" sz="1200" b="1" i="0" u="none" strike="noStrike" baseline="0">
              <a:solidFill>
                <a:srgbClr val="000000"/>
              </a:solidFill>
              <a:latin typeface="Arial"/>
              <a:cs typeface="Arial"/>
            </a:rPr>
            <a:t>    17%</a:t>
          </a:r>
        </a:p>
      </cdr:txBody>
    </cdr:sp>
  </cdr:relSizeAnchor>
  <cdr:relSizeAnchor xmlns:cdr="http://schemas.openxmlformats.org/drawingml/2006/chartDrawing">
    <cdr:from>
      <cdr:x>0.86987</cdr:x>
      <cdr:y>0.15271</cdr:y>
    </cdr:from>
    <cdr:to>
      <cdr:x>0.94395</cdr:x>
      <cdr:y>0.25254</cdr:y>
    </cdr:to>
    <cdr:sp macro="" textlink="">
      <cdr:nvSpPr>
        <cdr:cNvPr id="34" name="Text Box 18"/>
        <cdr:cNvSpPr txBox="1">
          <a:spLocks xmlns:a="http://schemas.openxmlformats.org/drawingml/2006/main" noChangeArrowheads="1"/>
        </cdr:cNvSpPr>
      </cdr:nvSpPr>
      <cdr:spPr bwMode="auto">
        <a:xfrm xmlns:a="http://schemas.openxmlformats.org/drawingml/2006/main">
          <a:off x="7532254" y="960005"/>
          <a:ext cx="641465" cy="62758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a:solidFill>
                <a:srgbClr val="000000"/>
              </a:solidFill>
              <a:latin typeface="Arial"/>
              <a:cs typeface="Arial"/>
            </a:rPr>
            <a:t>45</a:t>
          </a:r>
        </a:p>
        <a:p xmlns:a="http://schemas.openxmlformats.org/drawingml/2006/main">
          <a:pPr algn="ctr" rtl="0">
            <a:defRPr sz="1000"/>
          </a:pPr>
          <a:r>
            <a:rPr lang="es-MX" sz="1200" b="1" i="0" u="none" strike="noStrike" baseline="0">
              <a:solidFill>
                <a:srgbClr val="000000"/>
              </a:solidFill>
              <a:latin typeface="Arial"/>
              <a:cs typeface="Arial"/>
            </a:rPr>
            <a:t>    32%</a:t>
          </a:r>
        </a:p>
      </cdr:txBody>
    </cdr:sp>
  </cdr:relSizeAnchor>
  <cdr:relSizeAnchor xmlns:cdr="http://schemas.openxmlformats.org/drawingml/2006/chartDrawing">
    <cdr:from>
      <cdr:x>0.20987</cdr:x>
      <cdr:y>0.41304</cdr:y>
    </cdr:from>
    <cdr:to>
      <cdr:x>0.594</cdr:x>
      <cdr:y>0.48508</cdr:y>
    </cdr:to>
    <cdr:sp macro="" textlink="">
      <cdr:nvSpPr>
        <cdr:cNvPr id="35" name="Text Box 3"/>
        <cdr:cNvSpPr txBox="1">
          <a:spLocks xmlns:a="http://schemas.openxmlformats.org/drawingml/2006/main" noChangeArrowheads="1"/>
        </cdr:cNvSpPr>
      </cdr:nvSpPr>
      <cdr:spPr bwMode="auto">
        <a:xfrm xmlns:a="http://schemas.openxmlformats.org/drawingml/2006/main">
          <a:off x="1817255" y="2596572"/>
          <a:ext cx="3326245" cy="45285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s-MX" sz="1125" b="1" i="0" u="none" strike="noStrike" baseline="0" dirty="0">
              <a:solidFill>
                <a:srgbClr val="000000"/>
              </a:solidFill>
              <a:latin typeface="Arial"/>
              <a:cs typeface="Arial"/>
            </a:rPr>
            <a:t>Existe un mayor número de ARIS que reportan </a:t>
          </a:r>
          <a:r>
            <a:rPr lang="es-MX" sz="1125" b="1" i="0" u="none" strike="noStrike" baseline="0" dirty="0" smtClean="0">
              <a:solidFill>
                <a:srgbClr val="000000"/>
              </a:solidFill>
              <a:latin typeface="Arial"/>
              <a:cs typeface="Arial"/>
            </a:rPr>
            <a:t>calificaciones </a:t>
          </a:r>
          <a:r>
            <a:rPr lang="es-MX" sz="1125" b="1" i="0" u="none" strike="noStrike" baseline="0" dirty="0">
              <a:solidFill>
                <a:srgbClr val="000000"/>
              </a:solidFill>
              <a:latin typeface="Arial"/>
              <a:cs typeface="Arial"/>
            </a:rPr>
            <a:t>superiores a </a:t>
          </a:r>
          <a:r>
            <a:rPr lang="es-MX" sz="1125" b="1" i="0" u="none" strike="noStrike" baseline="0" dirty="0" smtClean="0">
              <a:solidFill>
                <a:srgbClr val="000000"/>
              </a:solidFill>
              <a:latin typeface="Arial"/>
              <a:cs typeface="Arial"/>
            </a:rPr>
            <a:t>60=113 de</a:t>
          </a:r>
          <a:r>
            <a:rPr lang="es-MX" sz="1125" b="1" i="0" u="none" strike="noStrike" dirty="0" smtClean="0">
              <a:solidFill>
                <a:srgbClr val="000000"/>
              </a:solidFill>
              <a:latin typeface="Arial"/>
              <a:cs typeface="Arial"/>
            </a:rPr>
            <a:t> 144 ARIS</a:t>
          </a:r>
          <a:endParaRPr lang="es-MX" sz="1125" b="1" i="0" u="none" strike="noStrike" baseline="0" dirty="0">
            <a:solidFill>
              <a:srgbClr val="000000"/>
            </a:solidFill>
            <a:latin typeface="Arial"/>
            <a:cs typeface="Arial"/>
          </a:endParaRPr>
        </a:p>
      </cdr:txBody>
    </cdr:sp>
  </cdr:relSizeAnchor>
  <cdr:relSizeAnchor xmlns:cdr="http://schemas.openxmlformats.org/drawingml/2006/chartDrawing">
    <cdr:from>
      <cdr:x>0.77442</cdr:x>
      <cdr:y>0.80927</cdr:y>
    </cdr:from>
    <cdr:to>
      <cdr:x>0.93243</cdr:x>
      <cdr:y>0.95807</cdr:y>
    </cdr:to>
    <cdr:pic>
      <cdr:nvPicPr>
        <cdr:cNvPr id="37"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705810" y="5087466"/>
          <a:ext cx="1368152" cy="935465"/>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6.xml><?xml version="1.0" encoding="utf-8"?>
<c:userShapes xmlns:c="http://schemas.openxmlformats.org/drawingml/2006/chart">
  <cdr:relSizeAnchor xmlns:cdr="http://schemas.openxmlformats.org/drawingml/2006/chartDrawing">
    <cdr:from>
      <cdr:x>0.013</cdr:x>
      <cdr:y>0.2586</cdr:y>
    </cdr:from>
    <cdr:to>
      <cdr:x>0.12375</cdr:x>
      <cdr:y>0.36132</cdr:y>
    </cdr:to>
    <cdr:sp macro="" textlink="">
      <cdr:nvSpPr>
        <cdr:cNvPr id="1025" name="Text Box 1"/>
        <cdr:cNvSpPr txBox="1">
          <a:spLocks xmlns:a="http://schemas.openxmlformats.org/drawingml/2006/main" noChangeArrowheads="1"/>
        </cdr:cNvSpPr>
      </cdr:nvSpPr>
      <cdr:spPr bwMode="auto">
        <a:xfrm xmlns:a="http://schemas.openxmlformats.org/drawingml/2006/main">
          <a:off x="111432" y="1507010"/>
          <a:ext cx="949405" cy="59860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0" tIns="22860" rIns="27432" bIns="22860" anchor="ctr" upright="1"/>
        <a:lstStyle xmlns:a="http://schemas.openxmlformats.org/drawingml/2006/main"/>
        <a:p xmlns:a="http://schemas.openxmlformats.org/drawingml/2006/main">
          <a:pPr algn="r" rtl="0">
            <a:defRPr sz="1000"/>
          </a:pPr>
          <a:r>
            <a:rPr lang="es-MX" sz="950" b="1" i="0" u="none" strike="noStrike" baseline="0">
              <a:solidFill>
                <a:srgbClr val="000000"/>
              </a:solidFill>
              <a:latin typeface="Arial"/>
              <a:cs typeface="Arial"/>
            </a:rPr>
            <a:t>ORGANISMOS AUTONOMOS</a:t>
          </a:r>
        </a:p>
      </cdr:txBody>
    </cdr:sp>
  </cdr:relSizeAnchor>
  <cdr:relSizeAnchor xmlns:cdr="http://schemas.openxmlformats.org/drawingml/2006/chartDrawing">
    <cdr:from>
      <cdr:x>0.75676</cdr:x>
      <cdr:y>0.41176</cdr:y>
    </cdr:from>
    <cdr:to>
      <cdr:x>0.84314</cdr:x>
      <cdr:y>0.49664</cdr:y>
    </cdr:to>
    <cdr:sp macro="" textlink="">
      <cdr:nvSpPr>
        <cdr:cNvPr id="1029" name="Text Box 5"/>
        <cdr:cNvSpPr txBox="1">
          <a:spLocks xmlns:a="http://schemas.openxmlformats.org/drawingml/2006/main" noChangeArrowheads="1"/>
        </cdr:cNvSpPr>
      </cdr:nvSpPr>
      <cdr:spPr bwMode="auto">
        <a:xfrm xmlns:a="http://schemas.openxmlformats.org/drawingml/2006/main">
          <a:off x="6048672" y="2520280"/>
          <a:ext cx="690426" cy="51948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1" i="0" u="none" strike="noStrike" baseline="0" dirty="0">
              <a:solidFill>
                <a:srgbClr val="000000"/>
              </a:solidFill>
              <a:latin typeface="Arial"/>
              <a:cs typeface="Arial"/>
            </a:rPr>
            <a:t>59</a:t>
          </a:r>
        </a:p>
        <a:p xmlns:a="http://schemas.openxmlformats.org/drawingml/2006/main">
          <a:pPr algn="ctr" rtl="0">
            <a:lnSpc>
              <a:spcPts val="1200"/>
            </a:lnSpc>
            <a:defRPr sz="1000"/>
          </a:pPr>
          <a:r>
            <a:rPr lang="es-MX" sz="1125" b="1" i="0" u="none" strike="noStrike" baseline="0" dirty="0">
              <a:solidFill>
                <a:srgbClr val="000000"/>
              </a:solidFill>
              <a:latin typeface="Arial"/>
              <a:cs typeface="Arial"/>
            </a:rPr>
            <a:t>   76.61%</a:t>
          </a:r>
        </a:p>
      </cdr:txBody>
    </cdr:sp>
  </cdr:relSizeAnchor>
  <cdr:relSizeAnchor xmlns:cdr="http://schemas.openxmlformats.org/drawingml/2006/chartDrawing">
    <cdr:from>
      <cdr:x>0.85586</cdr:x>
      <cdr:y>0.24706</cdr:y>
    </cdr:from>
    <cdr:to>
      <cdr:x>0.93524</cdr:x>
      <cdr:y>0.35169</cdr:y>
    </cdr:to>
    <cdr:sp macro="" textlink="">
      <cdr:nvSpPr>
        <cdr:cNvPr id="1030" name="Text Box 6"/>
        <cdr:cNvSpPr txBox="1">
          <a:spLocks xmlns:a="http://schemas.openxmlformats.org/drawingml/2006/main" noChangeArrowheads="1"/>
        </cdr:cNvSpPr>
      </cdr:nvSpPr>
      <cdr:spPr bwMode="auto">
        <a:xfrm xmlns:a="http://schemas.openxmlformats.org/drawingml/2006/main">
          <a:off x="6840760" y="1512168"/>
          <a:ext cx="634475" cy="64040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lnSpc>
              <a:spcPts val="1200"/>
            </a:lnSpc>
            <a:defRPr sz="1000"/>
          </a:pPr>
          <a:r>
            <a:rPr lang="es-MX" sz="1125" b="1" i="0" u="none" strike="noStrike" baseline="0" dirty="0">
              <a:solidFill>
                <a:srgbClr val="000000"/>
              </a:solidFill>
              <a:latin typeface="Arial"/>
              <a:cs typeface="Arial"/>
            </a:rPr>
            <a:t>5</a:t>
          </a:r>
        </a:p>
        <a:p xmlns:a="http://schemas.openxmlformats.org/drawingml/2006/main">
          <a:pPr algn="ctr" rtl="0">
            <a:defRPr sz="1000"/>
          </a:pPr>
          <a:r>
            <a:rPr lang="es-MX" sz="1125" b="1" i="0" u="none" strike="noStrike" baseline="0" dirty="0">
              <a:solidFill>
                <a:srgbClr val="000000"/>
              </a:solidFill>
              <a:latin typeface="Arial"/>
              <a:cs typeface="Arial"/>
            </a:rPr>
            <a:t>  96%</a:t>
          </a:r>
        </a:p>
      </cdr:txBody>
    </cdr:sp>
  </cdr:relSizeAnchor>
  <cdr:relSizeAnchor xmlns:cdr="http://schemas.openxmlformats.org/drawingml/2006/chartDrawing">
    <cdr:from>
      <cdr:x>0.71171</cdr:x>
      <cdr:y>0.48235</cdr:y>
    </cdr:from>
    <cdr:to>
      <cdr:x>0.79241</cdr:x>
      <cdr:y>0.58764</cdr:y>
    </cdr:to>
    <cdr:sp macro="" textlink="">
      <cdr:nvSpPr>
        <cdr:cNvPr id="1031" name="Text Box 7"/>
        <cdr:cNvSpPr txBox="1">
          <a:spLocks xmlns:a="http://schemas.openxmlformats.org/drawingml/2006/main" noChangeArrowheads="1"/>
        </cdr:cNvSpPr>
      </cdr:nvSpPr>
      <cdr:spPr bwMode="auto">
        <a:xfrm xmlns:a="http://schemas.openxmlformats.org/drawingml/2006/main">
          <a:off x="5688632" y="2952328"/>
          <a:ext cx="645026" cy="64440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1" i="0" u="none" strike="noStrike" baseline="0" dirty="0">
              <a:solidFill>
                <a:srgbClr val="000000"/>
              </a:solidFill>
              <a:latin typeface="Arial"/>
              <a:cs typeface="Arial"/>
            </a:rPr>
            <a:t>60</a:t>
          </a:r>
        </a:p>
        <a:p xmlns:a="http://schemas.openxmlformats.org/drawingml/2006/main">
          <a:pPr algn="ctr" rtl="0">
            <a:defRPr sz="1000"/>
          </a:pPr>
          <a:r>
            <a:rPr lang="es-MX" sz="1125" b="1" i="0" u="none" strike="noStrike" baseline="0" dirty="0">
              <a:solidFill>
                <a:srgbClr val="000000"/>
              </a:solidFill>
              <a:latin typeface="Arial"/>
              <a:cs typeface="Arial"/>
            </a:rPr>
            <a:t>   71.9%</a:t>
          </a:r>
        </a:p>
      </cdr:txBody>
    </cdr:sp>
  </cdr:relSizeAnchor>
  <cdr:relSizeAnchor xmlns:cdr="http://schemas.openxmlformats.org/drawingml/2006/chartDrawing">
    <cdr:from>
      <cdr:x>0.00869</cdr:x>
      <cdr:y>0.33155</cdr:y>
    </cdr:from>
    <cdr:to>
      <cdr:x>0.11919</cdr:x>
      <cdr:y>0.43477</cdr:y>
    </cdr:to>
    <cdr:sp macro="" textlink="">
      <cdr:nvSpPr>
        <cdr:cNvPr id="15" name="Text Box 1"/>
        <cdr:cNvSpPr txBox="1">
          <a:spLocks xmlns:a="http://schemas.openxmlformats.org/drawingml/2006/main" noChangeArrowheads="1"/>
        </cdr:cNvSpPr>
      </cdr:nvSpPr>
      <cdr:spPr bwMode="auto">
        <a:xfrm xmlns:a="http://schemas.openxmlformats.org/drawingml/2006/main">
          <a:off x="74486" y="1932106"/>
          <a:ext cx="947262" cy="60152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a:solidFill>
                <a:srgbClr val="000000"/>
              </a:solidFill>
              <a:latin typeface="Arial"/>
              <a:cs typeface="Arial"/>
            </a:rPr>
            <a:t>PODER JUDICIAL</a:t>
          </a:r>
        </a:p>
      </cdr:txBody>
    </cdr:sp>
  </cdr:relSizeAnchor>
  <cdr:relSizeAnchor xmlns:cdr="http://schemas.openxmlformats.org/drawingml/2006/chartDrawing">
    <cdr:from>
      <cdr:x>0.00574</cdr:x>
      <cdr:y>0.40009</cdr:y>
    </cdr:from>
    <cdr:to>
      <cdr:x>0.11624</cdr:x>
      <cdr:y>0.50331</cdr:y>
    </cdr:to>
    <cdr:sp macro="" textlink="">
      <cdr:nvSpPr>
        <cdr:cNvPr id="16" name="Text Box 1"/>
        <cdr:cNvSpPr txBox="1">
          <a:spLocks xmlns:a="http://schemas.openxmlformats.org/drawingml/2006/main" noChangeArrowheads="1"/>
        </cdr:cNvSpPr>
      </cdr:nvSpPr>
      <cdr:spPr bwMode="auto">
        <a:xfrm xmlns:a="http://schemas.openxmlformats.org/drawingml/2006/main">
          <a:off x="49190" y="2331547"/>
          <a:ext cx="947262" cy="60152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a:solidFill>
                <a:srgbClr val="000000"/>
              </a:solidFill>
              <a:latin typeface="Arial"/>
              <a:cs typeface="Arial"/>
            </a:rPr>
            <a:t>PODER EJECUTIVO</a:t>
          </a:r>
        </a:p>
      </cdr:txBody>
    </cdr:sp>
  </cdr:relSizeAnchor>
  <cdr:relSizeAnchor xmlns:cdr="http://schemas.openxmlformats.org/drawingml/2006/chartDrawing">
    <cdr:from>
      <cdr:x>0.01399</cdr:x>
      <cdr:y>0.4844</cdr:y>
    </cdr:from>
    <cdr:to>
      <cdr:x>0.12449</cdr:x>
      <cdr:y>0.56166</cdr:y>
    </cdr:to>
    <cdr:sp macro="" textlink="">
      <cdr:nvSpPr>
        <cdr:cNvPr id="17" name="Text Box 1"/>
        <cdr:cNvSpPr txBox="1">
          <a:spLocks xmlns:a="http://schemas.openxmlformats.org/drawingml/2006/main" noChangeArrowheads="1"/>
        </cdr:cNvSpPr>
      </cdr:nvSpPr>
      <cdr:spPr bwMode="auto">
        <a:xfrm xmlns:a="http://schemas.openxmlformats.org/drawingml/2006/main">
          <a:off x="119920" y="2822875"/>
          <a:ext cx="947262" cy="45023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a:solidFill>
                <a:srgbClr val="000000"/>
              </a:solidFill>
              <a:latin typeface="Arial"/>
              <a:cs typeface="Arial"/>
            </a:rPr>
            <a:t>MUNICIPIOS </a:t>
          </a:r>
        </a:p>
      </cdr:txBody>
    </cdr:sp>
  </cdr:relSizeAnchor>
  <cdr:relSizeAnchor xmlns:cdr="http://schemas.openxmlformats.org/drawingml/2006/chartDrawing">
    <cdr:from>
      <cdr:x>0.45946</cdr:x>
      <cdr:y>0.77647</cdr:y>
    </cdr:from>
    <cdr:to>
      <cdr:x>0.94595</cdr:x>
      <cdr:y>0.95294</cdr:y>
    </cdr:to>
    <cdr:sp macro="" textlink="">
      <cdr:nvSpPr>
        <cdr:cNvPr id="18" name="Text Box 3"/>
        <cdr:cNvSpPr txBox="1">
          <a:spLocks xmlns:a="http://schemas.openxmlformats.org/drawingml/2006/main" noChangeArrowheads="1"/>
        </cdr:cNvSpPr>
      </cdr:nvSpPr>
      <cdr:spPr bwMode="auto">
        <a:xfrm xmlns:a="http://schemas.openxmlformats.org/drawingml/2006/main">
          <a:off x="3672408" y="4752528"/>
          <a:ext cx="3888432" cy="108012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1125" b="1" i="1" u="none" strike="noStrike" baseline="0" dirty="0">
              <a:solidFill>
                <a:srgbClr val="000000"/>
              </a:solidFill>
              <a:latin typeface="Arial"/>
              <a:cs typeface="Arial"/>
            </a:rPr>
            <a:t>En esté </a:t>
          </a:r>
          <a:r>
            <a:rPr lang="es-MX" sz="1125" b="1" i="1" u="none" strike="noStrike" baseline="0" dirty="0" smtClean="0">
              <a:solidFill>
                <a:srgbClr val="000000"/>
              </a:solidFill>
              <a:latin typeface="Arial"/>
              <a:cs typeface="Arial"/>
            </a:rPr>
            <a:t>indicador  </a:t>
          </a:r>
          <a:r>
            <a:rPr lang="es-MX" sz="1125" b="1" i="1" u="none" strike="noStrike" baseline="0" dirty="0">
              <a:solidFill>
                <a:srgbClr val="000000"/>
              </a:solidFill>
              <a:latin typeface="Arial"/>
              <a:cs typeface="Arial"/>
            </a:rPr>
            <a:t>ICARI existe un nivel muy similar entre el segmento de municipios en comparación con el segmento del Poder </a:t>
          </a:r>
          <a:r>
            <a:rPr lang="es-MX" sz="1125" b="1" i="1" u="none" strike="noStrike" baseline="0" dirty="0" smtClean="0">
              <a:solidFill>
                <a:srgbClr val="000000"/>
              </a:solidFill>
              <a:latin typeface="Arial"/>
              <a:cs typeface="Arial"/>
            </a:rPr>
            <a:t>Ejecutivo</a:t>
          </a:r>
          <a:r>
            <a:rPr lang="es-MX" sz="1125" i="1" dirty="0">
              <a:solidFill>
                <a:srgbClr val="000000"/>
              </a:solidFill>
              <a:latin typeface="Arial"/>
              <a:cs typeface="Arial"/>
            </a:rPr>
            <a:t> </a:t>
          </a:r>
          <a:r>
            <a:rPr lang="es-MX" sz="1125" b="1" i="1" dirty="0" smtClean="0">
              <a:solidFill>
                <a:srgbClr val="000000"/>
              </a:solidFill>
              <a:latin typeface="Arial"/>
              <a:cs typeface="Arial"/>
            </a:rPr>
            <a:t>y son prácticamente el mismo número</a:t>
          </a:r>
          <a:endParaRPr lang="es-MX" sz="1125" b="1" i="1" u="none" strike="noStrike" baseline="0" dirty="0">
            <a:solidFill>
              <a:srgbClr val="000000"/>
            </a:solidFill>
            <a:latin typeface="Arial"/>
            <a:cs typeface="Arial"/>
          </a:endParaRPr>
        </a:p>
      </cdr:txBody>
    </cdr:sp>
  </cdr:relSizeAnchor>
  <cdr:relSizeAnchor xmlns:cdr="http://schemas.openxmlformats.org/drawingml/2006/chartDrawing">
    <cdr:from>
      <cdr:x>0.81982</cdr:x>
      <cdr:y>0.32941</cdr:y>
    </cdr:from>
    <cdr:to>
      <cdr:x>0.88557</cdr:x>
      <cdr:y>0.41112</cdr:y>
    </cdr:to>
    <cdr:sp macro="" textlink="">
      <cdr:nvSpPr>
        <cdr:cNvPr id="19" name="Text Box 8"/>
        <cdr:cNvSpPr txBox="1">
          <a:spLocks xmlns:a="http://schemas.openxmlformats.org/drawingml/2006/main" noChangeArrowheads="1"/>
        </cdr:cNvSpPr>
      </cdr:nvSpPr>
      <cdr:spPr bwMode="auto">
        <a:xfrm xmlns:a="http://schemas.openxmlformats.org/drawingml/2006/main">
          <a:off x="6552728" y="2016224"/>
          <a:ext cx="525532" cy="50012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2</a:t>
          </a:r>
        </a:p>
        <a:p xmlns:a="http://schemas.openxmlformats.org/drawingml/2006/main">
          <a:pPr algn="ctr" rtl="0">
            <a:defRPr sz="1000"/>
          </a:pPr>
          <a:r>
            <a:rPr lang="es-MX" sz="1125" b="1" i="0" u="none" strike="noStrike" baseline="0" dirty="0">
              <a:solidFill>
                <a:srgbClr val="000000"/>
              </a:solidFill>
              <a:latin typeface="Arial"/>
              <a:cs typeface="Arial"/>
            </a:rPr>
            <a:t>   85%</a:t>
          </a:r>
        </a:p>
      </cdr:txBody>
    </cdr:sp>
  </cdr:relSizeAnchor>
  <cdr:relSizeAnchor xmlns:cdr="http://schemas.openxmlformats.org/drawingml/2006/chartDrawing">
    <cdr:from>
      <cdr:x>0.01098</cdr:x>
      <cdr:y>0.55404</cdr:y>
    </cdr:from>
    <cdr:to>
      <cdr:x>0.12148</cdr:x>
      <cdr:y>0.65726</cdr:y>
    </cdr:to>
    <cdr:sp macro="" textlink="">
      <cdr:nvSpPr>
        <cdr:cNvPr id="21" name="Text Box 1"/>
        <cdr:cNvSpPr txBox="1">
          <a:spLocks xmlns:a="http://schemas.openxmlformats.org/drawingml/2006/main" noChangeArrowheads="1"/>
        </cdr:cNvSpPr>
      </cdr:nvSpPr>
      <cdr:spPr bwMode="auto">
        <a:xfrm xmlns:a="http://schemas.openxmlformats.org/drawingml/2006/main">
          <a:off x="94121" y="3228685"/>
          <a:ext cx="947261" cy="60152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a:solidFill>
                <a:srgbClr val="000000"/>
              </a:solidFill>
              <a:latin typeface="Arial"/>
              <a:cs typeface="Arial"/>
            </a:rPr>
            <a:t>COMISIONES MPALES DE AGUA</a:t>
          </a:r>
        </a:p>
      </cdr:txBody>
    </cdr:sp>
  </cdr:relSizeAnchor>
  <cdr:relSizeAnchor xmlns:cdr="http://schemas.openxmlformats.org/drawingml/2006/chartDrawing">
    <cdr:from>
      <cdr:x>0.013</cdr:x>
      <cdr:y>0.62833</cdr:y>
    </cdr:from>
    <cdr:to>
      <cdr:x>0.1235</cdr:x>
      <cdr:y>0.73155</cdr:y>
    </cdr:to>
    <cdr:sp macro="" textlink="">
      <cdr:nvSpPr>
        <cdr:cNvPr id="22" name="Text Box 1"/>
        <cdr:cNvSpPr txBox="1">
          <a:spLocks xmlns:a="http://schemas.openxmlformats.org/drawingml/2006/main" noChangeArrowheads="1"/>
        </cdr:cNvSpPr>
      </cdr:nvSpPr>
      <cdr:spPr bwMode="auto">
        <a:xfrm xmlns:a="http://schemas.openxmlformats.org/drawingml/2006/main">
          <a:off x="111436" y="3661646"/>
          <a:ext cx="947261" cy="60152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dirty="0">
              <a:solidFill>
                <a:srgbClr val="000000"/>
              </a:solidFill>
              <a:latin typeface="Arial"/>
              <a:cs typeface="Arial"/>
            </a:rPr>
            <a:t>PARTIDOS POLITICOS  </a:t>
          </a:r>
        </a:p>
      </cdr:txBody>
    </cdr:sp>
  </cdr:relSizeAnchor>
  <cdr:relSizeAnchor xmlns:cdr="http://schemas.openxmlformats.org/drawingml/2006/chartDrawing">
    <cdr:from>
      <cdr:x>0.00795</cdr:x>
      <cdr:y>0.18257</cdr:y>
    </cdr:from>
    <cdr:to>
      <cdr:x>0.1187</cdr:x>
      <cdr:y>0.28529</cdr:y>
    </cdr:to>
    <cdr:sp macro="" textlink="">
      <cdr:nvSpPr>
        <cdr:cNvPr id="24" name="Text Box 1"/>
        <cdr:cNvSpPr txBox="1">
          <a:spLocks xmlns:a="http://schemas.openxmlformats.org/drawingml/2006/main" noChangeArrowheads="1"/>
        </cdr:cNvSpPr>
      </cdr:nvSpPr>
      <cdr:spPr bwMode="auto">
        <a:xfrm xmlns:a="http://schemas.openxmlformats.org/drawingml/2006/main">
          <a:off x="68118" y="1063913"/>
          <a:ext cx="949405" cy="59860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dirty="0">
              <a:solidFill>
                <a:srgbClr val="000000"/>
              </a:solidFill>
              <a:latin typeface="Arial"/>
              <a:cs typeface="Arial"/>
            </a:rPr>
            <a:t>PODER LEGISLATIVO</a:t>
          </a:r>
        </a:p>
      </cdr:txBody>
    </cdr:sp>
  </cdr:relSizeAnchor>
  <cdr:relSizeAnchor xmlns:cdr="http://schemas.openxmlformats.org/drawingml/2006/chartDrawing">
    <cdr:from>
      <cdr:x>0.88288</cdr:x>
      <cdr:y>0.2</cdr:y>
    </cdr:from>
    <cdr:to>
      <cdr:x>0.96264</cdr:x>
      <cdr:y>0.29622</cdr:y>
    </cdr:to>
    <cdr:sp macro="" textlink="">
      <cdr:nvSpPr>
        <cdr:cNvPr id="25" name="Text Box 5"/>
        <cdr:cNvSpPr txBox="1">
          <a:spLocks xmlns:a="http://schemas.openxmlformats.org/drawingml/2006/main" noChangeArrowheads="1"/>
        </cdr:cNvSpPr>
      </cdr:nvSpPr>
      <cdr:spPr bwMode="auto">
        <a:xfrm xmlns:a="http://schemas.openxmlformats.org/drawingml/2006/main">
          <a:off x="7056784" y="1224136"/>
          <a:ext cx="637505" cy="58893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2</a:t>
          </a:r>
        </a:p>
        <a:p xmlns:a="http://schemas.openxmlformats.org/drawingml/2006/main">
          <a:pPr algn="ctr" rtl="0">
            <a:lnSpc>
              <a:spcPts val="1200"/>
            </a:lnSpc>
            <a:defRPr sz="1000"/>
          </a:pPr>
          <a:r>
            <a:rPr lang="es-MX" sz="1125" b="1" i="0" u="none" strike="noStrike" baseline="0" dirty="0">
              <a:solidFill>
                <a:srgbClr val="000000"/>
              </a:solidFill>
              <a:latin typeface="Arial"/>
              <a:cs typeface="Arial"/>
            </a:rPr>
            <a:t>   100%</a:t>
          </a:r>
        </a:p>
      </cdr:txBody>
    </cdr:sp>
  </cdr:relSizeAnchor>
  <cdr:relSizeAnchor xmlns:cdr="http://schemas.openxmlformats.org/drawingml/2006/chartDrawing">
    <cdr:from>
      <cdr:x>0.56757</cdr:x>
      <cdr:y>0.6</cdr:y>
    </cdr:from>
    <cdr:to>
      <cdr:x>0.66236</cdr:x>
      <cdr:y>0.73087</cdr:y>
    </cdr:to>
    <cdr:sp macro="" textlink="">
      <cdr:nvSpPr>
        <cdr:cNvPr id="27" name="Text Box 7"/>
        <cdr:cNvSpPr txBox="1">
          <a:spLocks xmlns:a="http://schemas.openxmlformats.org/drawingml/2006/main" noChangeArrowheads="1"/>
        </cdr:cNvSpPr>
      </cdr:nvSpPr>
      <cdr:spPr bwMode="auto">
        <a:xfrm xmlns:a="http://schemas.openxmlformats.org/drawingml/2006/main">
          <a:off x="4536504" y="3672408"/>
          <a:ext cx="757665" cy="80098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12</a:t>
          </a:r>
        </a:p>
        <a:p xmlns:a="http://schemas.openxmlformats.org/drawingml/2006/main">
          <a:pPr algn="ctr" rtl="0">
            <a:defRPr sz="1000"/>
          </a:pPr>
          <a:r>
            <a:rPr lang="es-MX" sz="1125" b="1" i="0" u="none" strike="noStrike" baseline="0" dirty="0">
              <a:solidFill>
                <a:srgbClr val="000000"/>
              </a:solidFill>
              <a:latin typeface="Arial"/>
              <a:cs typeface="Arial"/>
            </a:rPr>
            <a:t>   54.83%</a:t>
          </a:r>
        </a:p>
      </cdr:txBody>
    </cdr:sp>
  </cdr:relSizeAnchor>
  <cdr:relSizeAnchor xmlns:cdr="http://schemas.openxmlformats.org/drawingml/2006/chartDrawing">
    <cdr:from>
      <cdr:x>0.62162</cdr:x>
      <cdr:y>0.54118</cdr:y>
    </cdr:from>
    <cdr:to>
      <cdr:x>0.71033</cdr:x>
      <cdr:y>0.64637</cdr:y>
    </cdr:to>
    <cdr:sp macro="" textlink="">
      <cdr:nvSpPr>
        <cdr:cNvPr id="28" name="Text Box 7"/>
        <cdr:cNvSpPr txBox="1">
          <a:spLocks xmlns:a="http://schemas.openxmlformats.org/drawingml/2006/main" noChangeArrowheads="1"/>
        </cdr:cNvSpPr>
      </cdr:nvSpPr>
      <cdr:spPr bwMode="auto">
        <a:xfrm xmlns:a="http://schemas.openxmlformats.org/drawingml/2006/main">
          <a:off x="4968552" y="3312368"/>
          <a:ext cx="709022" cy="64387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4</a:t>
          </a:r>
        </a:p>
        <a:p xmlns:a="http://schemas.openxmlformats.org/drawingml/2006/main">
          <a:pPr algn="ctr" rtl="0">
            <a:defRPr sz="1000"/>
          </a:pPr>
          <a:r>
            <a:rPr lang="es-MX" sz="1125" b="1" i="0" u="none" strike="noStrike" baseline="0" dirty="0">
              <a:solidFill>
                <a:srgbClr val="000000"/>
              </a:solidFill>
              <a:latin typeface="Arial"/>
              <a:cs typeface="Arial"/>
            </a:rPr>
            <a:t>   61.25%</a:t>
          </a:r>
        </a:p>
      </cdr:txBody>
    </cdr:sp>
  </cdr:relSizeAnchor>
  <cdr:relSizeAnchor xmlns:cdr="http://schemas.openxmlformats.org/drawingml/2006/chartDrawing">
    <cdr:from>
      <cdr:x>0.00813</cdr:x>
      <cdr:y>0.81159</cdr:y>
    </cdr:from>
    <cdr:to>
      <cdr:x>0.39982</cdr:x>
      <cdr:y>0.92754</cdr:y>
    </cdr:to>
    <cdr:sp macro="" textlink="">
      <cdr:nvSpPr>
        <cdr:cNvPr id="20" name="Text Box 1"/>
        <cdr:cNvSpPr txBox="1">
          <a:spLocks xmlns:a="http://schemas.openxmlformats.org/drawingml/2006/main" noChangeArrowheads="1"/>
        </cdr:cNvSpPr>
      </cdr:nvSpPr>
      <cdr:spPr bwMode="auto">
        <a:xfrm xmlns:a="http://schemas.openxmlformats.org/drawingml/2006/main">
          <a:off x="64418" y="4032448"/>
          <a:ext cx="3103933" cy="57606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s-MX" sz="1200" b="1" i="0" u="none" strike="noStrike" baseline="0" dirty="0" smtClean="0">
              <a:solidFill>
                <a:srgbClr val="000000"/>
              </a:solidFill>
              <a:latin typeface="Arial"/>
              <a:cs typeface="Arial"/>
            </a:rPr>
            <a:t>PROMEDIO</a:t>
          </a:r>
          <a:r>
            <a:rPr lang="es-MX" sz="1200" b="1" i="0" u="none" strike="noStrike" dirty="0" smtClean="0">
              <a:solidFill>
                <a:srgbClr val="000000"/>
              </a:solidFill>
              <a:latin typeface="Arial"/>
              <a:cs typeface="Arial"/>
            </a:rPr>
            <a:t> GENERAL DE CONOCIMIENTOS DE LOS ARIS = </a:t>
          </a:r>
          <a:r>
            <a:rPr lang="es-MX" sz="1400" b="1" i="0" u="sng" strike="noStrike" dirty="0" smtClean="0">
              <a:solidFill>
                <a:srgbClr val="000000"/>
              </a:solidFill>
              <a:latin typeface="Arial"/>
              <a:cs typeface="Arial"/>
            </a:rPr>
            <a:t>75.41</a:t>
          </a:r>
          <a:r>
            <a:rPr lang="es-MX" sz="1400" b="1" i="0" u="sng" strike="noStrike" baseline="0" dirty="0" smtClean="0">
              <a:solidFill>
                <a:srgbClr val="000000"/>
              </a:solidFill>
              <a:latin typeface="Arial"/>
              <a:cs typeface="Arial"/>
            </a:rPr>
            <a:t>  </a:t>
          </a:r>
          <a:endParaRPr lang="es-MX" sz="1400" b="1" i="0" u="sng" strike="noStrike" baseline="0" dirty="0">
            <a:solidFill>
              <a:srgbClr val="000000"/>
            </a:solidFill>
            <a:latin typeface="Arial"/>
            <a:cs typeface="Arial"/>
          </a:endParaRPr>
        </a:p>
      </cdr:txBody>
    </cdr:sp>
  </cdr:relSizeAnchor>
  <cdr:relSizeAnchor xmlns:cdr="http://schemas.openxmlformats.org/drawingml/2006/chartDrawing">
    <cdr:from>
      <cdr:x>0.00901</cdr:x>
      <cdr:y>0</cdr:y>
    </cdr:from>
    <cdr:to>
      <cdr:x>0.18018</cdr:x>
      <cdr:y>0.15284</cdr:y>
    </cdr:to>
    <cdr:pic>
      <cdr:nvPicPr>
        <cdr:cNvPr id="26"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72008" y="0"/>
          <a:ext cx="1368152" cy="935465"/>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7.xml><?xml version="1.0" encoding="utf-8"?>
<c:userShapes xmlns:c="http://schemas.openxmlformats.org/drawingml/2006/chart">
  <cdr:relSizeAnchor xmlns:cdr="http://schemas.openxmlformats.org/drawingml/2006/chartDrawing">
    <cdr:from>
      <cdr:x>0.54091</cdr:x>
      <cdr:y>0.74778</cdr:y>
    </cdr:from>
    <cdr:to>
      <cdr:x>0.68384</cdr:x>
      <cdr:y>0.85735</cdr:y>
    </cdr:to>
    <cdr:sp macro="" textlink="">
      <cdr:nvSpPr>
        <cdr:cNvPr id="12290" name="Text Box 2"/>
        <cdr:cNvSpPr txBox="1">
          <a:spLocks xmlns:a="http://schemas.openxmlformats.org/drawingml/2006/main" noChangeArrowheads="1"/>
        </cdr:cNvSpPr>
      </cdr:nvSpPr>
      <cdr:spPr bwMode="auto">
        <a:xfrm xmlns:a="http://schemas.openxmlformats.org/drawingml/2006/main">
          <a:off x="4636949" y="4357741"/>
          <a:ext cx="1225255" cy="63855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COMISIONES MUNICIPALES DE AGUA </a:t>
          </a:r>
        </a:p>
      </cdr:txBody>
    </cdr:sp>
  </cdr:relSizeAnchor>
  <cdr:relSizeAnchor xmlns:cdr="http://schemas.openxmlformats.org/drawingml/2006/chartDrawing">
    <cdr:from>
      <cdr:x>0.07064</cdr:x>
      <cdr:y>0.75019</cdr:y>
    </cdr:from>
    <cdr:to>
      <cdr:x>0.18081</cdr:x>
      <cdr:y>0.84547</cdr:y>
    </cdr:to>
    <cdr:sp macro="" textlink="">
      <cdr:nvSpPr>
        <cdr:cNvPr id="12293" name="Text Box 5"/>
        <cdr:cNvSpPr txBox="1">
          <a:spLocks xmlns:a="http://schemas.openxmlformats.org/drawingml/2006/main" noChangeArrowheads="1"/>
        </cdr:cNvSpPr>
      </cdr:nvSpPr>
      <cdr:spPr bwMode="auto">
        <a:xfrm xmlns:a="http://schemas.openxmlformats.org/drawingml/2006/main">
          <a:off x="605561" y="4371783"/>
          <a:ext cx="944416" cy="55524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PODER JUDICIAL </a:t>
          </a:r>
        </a:p>
      </cdr:txBody>
    </cdr:sp>
  </cdr:relSizeAnchor>
  <cdr:relSizeAnchor xmlns:cdr="http://schemas.openxmlformats.org/drawingml/2006/chartDrawing">
    <cdr:from>
      <cdr:x>0.43283</cdr:x>
      <cdr:y>0.75545</cdr:y>
    </cdr:from>
    <cdr:to>
      <cdr:x>0.551</cdr:x>
      <cdr:y>0.83117</cdr:y>
    </cdr:to>
    <cdr:sp macro="" textlink="">
      <cdr:nvSpPr>
        <cdr:cNvPr id="12295" name="Text Box 7"/>
        <cdr:cNvSpPr txBox="1">
          <a:spLocks xmlns:a="http://schemas.openxmlformats.org/drawingml/2006/main" noChangeArrowheads="1"/>
        </cdr:cNvSpPr>
      </cdr:nvSpPr>
      <cdr:spPr bwMode="auto">
        <a:xfrm xmlns:a="http://schemas.openxmlformats.org/drawingml/2006/main">
          <a:off x="3713865" y="4407341"/>
          <a:ext cx="1013999" cy="44175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PODER EJECUTIVO</a:t>
          </a:r>
        </a:p>
      </cdr:txBody>
    </cdr:sp>
  </cdr:relSizeAnchor>
  <cdr:relSizeAnchor xmlns:cdr="http://schemas.openxmlformats.org/drawingml/2006/chartDrawing">
    <cdr:from>
      <cdr:x>0.18367</cdr:x>
      <cdr:y>0.74472</cdr:y>
    </cdr:from>
    <cdr:to>
      <cdr:x>0.30981</cdr:x>
      <cdr:y>0.83414</cdr:y>
    </cdr:to>
    <cdr:sp macro="" textlink="">
      <cdr:nvSpPr>
        <cdr:cNvPr id="12297" name="Text Box 9"/>
        <cdr:cNvSpPr txBox="1">
          <a:spLocks xmlns:a="http://schemas.openxmlformats.org/drawingml/2006/main" noChangeArrowheads="1"/>
        </cdr:cNvSpPr>
      </cdr:nvSpPr>
      <cdr:spPr bwMode="auto">
        <a:xfrm xmlns:a="http://schemas.openxmlformats.org/drawingml/2006/main">
          <a:off x="1575955" y="4344752"/>
          <a:ext cx="1082385" cy="52165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PODER LEGISLATIVO </a:t>
          </a:r>
        </a:p>
      </cdr:txBody>
    </cdr:sp>
  </cdr:relSizeAnchor>
  <cdr:relSizeAnchor xmlns:cdr="http://schemas.openxmlformats.org/drawingml/2006/chartDrawing">
    <cdr:from>
      <cdr:x>0.30505</cdr:x>
      <cdr:y>0.73514</cdr:y>
    </cdr:from>
    <cdr:to>
      <cdr:x>0.42789</cdr:x>
      <cdr:y>0.85438</cdr:y>
    </cdr:to>
    <cdr:sp macro="" textlink="">
      <cdr:nvSpPr>
        <cdr:cNvPr id="12299" name="Text Box 11"/>
        <cdr:cNvSpPr txBox="1">
          <a:spLocks xmlns:a="http://schemas.openxmlformats.org/drawingml/2006/main" noChangeArrowheads="1"/>
        </cdr:cNvSpPr>
      </cdr:nvSpPr>
      <cdr:spPr bwMode="auto">
        <a:xfrm xmlns:a="http://schemas.openxmlformats.org/drawingml/2006/main">
          <a:off x="2615045" y="4284106"/>
          <a:ext cx="1053043" cy="69487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ORGANISMOS AUTONOMOS </a:t>
          </a:r>
        </a:p>
      </cdr:txBody>
    </cdr:sp>
  </cdr:relSizeAnchor>
  <cdr:relSizeAnchor xmlns:cdr="http://schemas.openxmlformats.org/drawingml/2006/chartDrawing">
    <cdr:from>
      <cdr:x>0.13158</cdr:x>
      <cdr:y>0.13483</cdr:y>
    </cdr:from>
    <cdr:to>
      <cdr:x>0.20883</cdr:x>
      <cdr:y>0.24312</cdr:y>
    </cdr:to>
    <cdr:sp macro="" textlink="">
      <cdr:nvSpPr>
        <cdr:cNvPr id="12307" name="Text Box 19"/>
        <cdr:cNvSpPr txBox="1">
          <a:spLocks xmlns:a="http://schemas.openxmlformats.org/drawingml/2006/main" noChangeArrowheads="1"/>
        </cdr:cNvSpPr>
      </cdr:nvSpPr>
      <cdr:spPr bwMode="auto">
        <a:xfrm xmlns:a="http://schemas.openxmlformats.org/drawingml/2006/main">
          <a:off x="1080120" y="864096"/>
          <a:ext cx="634138" cy="69399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98%</a:t>
          </a:r>
        </a:p>
        <a:p xmlns:a="http://schemas.openxmlformats.org/drawingml/2006/main">
          <a:pPr algn="ctr" rtl="0">
            <a:defRPr sz="1000"/>
          </a:pPr>
          <a:r>
            <a:rPr lang="es-MX" sz="1200" b="1" i="0" u="none" strike="noStrike" baseline="0" dirty="0">
              <a:solidFill>
                <a:srgbClr val="000000"/>
              </a:solidFill>
              <a:latin typeface="Arial"/>
              <a:cs typeface="Arial"/>
            </a:rPr>
            <a:t>2</a:t>
          </a:r>
        </a:p>
      </cdr:txBody>
    </cdr:sp>
  </cdr:relSizeAnchor>
  <cdr:relSizeAnchor xmlns:cdr="http://schemas.openxmlformats.org/drawingml/2006/chartDrawing">
    <cdr:from>
      <cdr:x>0.24561</cdr:x>
      <cdr:y>0.16854</cdr:y>
    </cdr:from>
    <cdr:to>
      <cdr:x>0.32386</cdr:x>
      <cdr:y>0.28372</cdr:y>
    </cdr:to>
    <cdr:sp macro="" textlink="">
      <cdr:nvSpPr>
        <cdr:cNvPr id="12312" name="Text Box 24"/>
        <cdr:cNvSpPr txBox="1">
          <a:spLocks xmlns:a="http://schemas.openxmlformats.org/drawingml/2006/main" noChangeArrowheads="1"/>
        </cdr:cNvSpPr>
      </cdr:nvSpPr>
      <cdr:spPr bwMode="auto">
        <a:xfrm xmlns:a="http://schemas.openxmlformats.org/drawingml/2006/main">
          <a:off x="2016224" y="1080120"/>
          <a:ext cx="642348" cy="73815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a:t>
          </a:r>
          <a:r>
            <a:rPr lang="es-MX" sz="1200" b="1" i="0" u="none" strike="noStrike" baseline="0" dirty="0">
              <a:solidFill>
                <a:srgbClr val="000000"/>
              </a:solidFill>
              <a:latin typeface="Arial"/>
              <a:cs typeface="Arial"/>
            </a:rPr>
            <a:t>92%</a:t>
          </a:r>
        </a:p>
        <a:p xmlns:a="http://schemas.openxmlformats.org/drawingml/2006/main">
          <a:pPr algn="ctr" rtl="0">
            <a:defRPr sz="1000"/>
          </a:pPr>
          <a:r>
            <a:rPr lang="es-MX" sz="1200" b="1" i="0" u="none" strike="noStrike" baseline="0" dirty="0">
              <a:solidFill>
                <a:srgbClr val="000000"/>
              </a:solidFill>
              <a:latin typeface="Arial"/>
              <a:cs typeface="Arial"/>
            </a:rPr>
            <a:t>2</a:t>
          </a:r>
        </a:p>
      </cdr:txBody>
    </cdr:sp>
  </cdr:relSizeAnchor>
  <cdr:relSizeAnchor xmlns:cdr="http://schemas.openxmlformats.org/drawingml/2006/chartDrawing">
    <cdr:from>
      <cdr:x>0.49123</cdr:x>
      <cdr:y>0.21348</cdr:y>
    </cdr:from>
    <cdr:to>
      <cdr:x>0.58771</cdr:x>
      <cdr:y>0.3213</cdr:y>
    </cdr:to>
    <cdr:sp macro="" textlink="">
      <cdr:nvSpPr>
        <cdr:cNvPr id="12314" name="Text Box 26"/>
        <cdr:cNvSpPr txBox="1">
          <a:spLocks xmlns:a="http://schemas.openxmlformats.org/drawingml/2006/main" noChangeArrowheads="1"/>
        </cdr:cNvSpPr>
      </cdr:nvSpPr>
      <cdr:spPr bwMode="auto">
        <a:xfrm xmlns:a="http://schemas.openxmlformats.org/drawingml/2006/main">
          <a:off x="4032448" y="1368152"/>
          <a:ext cx="791996" cy="69098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200" b="1" i="0" u="none" strike="noStrike" baseline="0" dirty="0">
              <a:solidFill>
                <a:srgbClr val="000000"/>
              </a:solidFill>
              <a:latin typeface="Arial"/>
              <a:cs typeface="Arial"/>
            </a:rPr>
            <a:t>82.02%</a:t>
          </a:r>
        </a:p>
        <a:p xmlns:a="http://schemas.openxmlformats.org/drawingml/2006/main">
          <a:pPr algn="ctr" rtl="0">
            <a:defRPr sz="1000"/>
          </a:pPr>
          <a:r>
            <a:rPr lang="es-MX" sz="1200" b="1" i="0" u="none" strike="noStrike" baseline="0" dirty="0">
              <a:solidFill>
                <a:srgbClr val="000000"/>
              </a:solidFill>
              <a:latin typeface="Arial"/>
              <a:cs typeface="Arial"/>
            </a:rPr>
            <a:t>59</a:t>
          </a:r>
        </a:p>
      </cdr:txBody>
    </cdr:sp>
  </cdr:relSizeAnchor>
  <cdr:relSizeAnchor xmlns:cdr="http://schemas.openxmlformats.org/drawingml/2006/chartDrawing">
    <cdr:from>
      <cdr:x>0.61404</cdr:x>
      <cdr:y>0.31461</cdr:y>
    </cdr:from>
    <cdr:to>
      <cdr:x>0.69429</cdr:x>
      <cdr:y>0.42491</cdr:y>
    </cdr:to>
    <cdr:sp macro="" textlink="">
      <cdr:nvSpPr>
        <cdr:cNvPr id="12315" name="Text Box 27"/>
        <cdr:cNvSpPr txBox="1">
          <a:spLocks xmlns:a="http://schemas.openxmlformats.org/drawingml/2006/main" noChangeArrowheads="1"/>
        </cdr:cNvSpPr>
      </cdr:nvSpPr>
      <cdr:spPr bwMode="auto">
        <a:xfrm xmlns:a="http://schemas.openxmlformats.org/drawingml/2006/main">
          <a:off x="5040560" y="2016224"/>
          <a:ext cx="658765" cy="70688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200" b="1" i="0" u="none" strike="noStrike" baseline="0" dirty="0">
              <a:solidFill>
                <a:srgbClr val="000000"/>
              </a:solidFill>
              <a:latin typeface="Arial"/>
              <a:cs typeface="Arial"/>
            </a:rPr>
            <a:t>60.75%</a:t>
          </a:r>
        </a:p>
        <a:p xmlns:a="http://schemas.openxmlformats.org/drawingml/2006/main">
          <a:pPr algn="ctr" rtl="0">
            <a:defRPr sz="1000"/>
          </a:pPr>
          <a:r>
            <a:rPr lang="es-MX" sz="1200" b="1" i="0" u="none" strike="noStrike" baseline="0" dirty="0">
              <a:solidFill>
                <a:srgbClr val="000000"/>
              </a:solidFill>
              <a:latin typeface="Arial"/>
              <a:cs typeface="Arial"/>
            </a:rPr>
            <a:t>4</a:t>
          </a:r>
        </a:p>
      </cdr:txBody>
    </cdr:sp>
  </cdr:relSizeAnchor>
  <cdr:relSizeAnchor xmlns:cdr="http://schemas.openxmlformats.org/drawingml/2006/chartDrawing">
    <cdr:from>
      <cdr:x>0.85088</cdr:x>
      <cdr:y>0.40449</cdr:y>
    </cdr:from>
    <cdr:to>
      <cdr:x>0.94935</cdr:x>
      <cdr:y>0.52607</cdr:y>
    </cdr:to>
    <cdr:sp macro="" textlink="">
      <cdr:nvSpPr>
        <cdr:cNvPr id="27" name="Text Box 27"/>
        <cdr:cNvSpPr txBox="1">
          <a:spLocks xmlns:a="http://schemas.openxmlformats.org/drawingml/2006/main" noChangeArrowheads="1"/>
        </cdr:cNvSpPr>
      </cdr:nvSpPr>
      <cdr:spPr bwMode="auto">
        <a:xfrm xmlns:a="http://schemas.openxmlformats.org/drawingml/2006/main">
          <a:off x="6984776" y="2592288"/>
          <a:ext cx="808332" cy="77917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200" b="1" i="0" u="none" strike="noStrike" baseline="0" dirty="0">
              <a:solidFill>
                <a:srgbClr val="000000"/>
              </a:solidFill>
              <a:latin typeface="Arial"/>
              <a:cs typeface="Arial"/>
            </a:rPr>
            <a:t>41.45%</a:t>
          </a:r>
        </a:p>
        <a:p xmlns:a="http://schemas.openxmlformats.org/drawingml/2006/main">
          <a:pPr algn="ctr" rtl="0">
            <a:defRPr sz="1000"/>
          </a:pPr>
          <a:r>
            <a:rPr lang="es-MX" sz="1200" b="1" i="0" u="none" strike="noStrike" baseline="0" dirty="0">
              <a:solidFill>
                <a:srgbClr val="000000"/>
              </a:solidFill>
              <a:latin typeface="Arial"/>
              <a:cs typeface="Arial"/>
            </a:rPr>
            <a:t>12</a:t>
          </a:r>
        </a:p>
      </cdr:txBody>
    </cdr:sp>
  </cdr:relSizeAnchor>
  <cdr:relSizeAnchor xmlns:cdr="http://schemas.openxmlformats.org/drawingml/2006/chartDrawing">
    <cdr:from>
      <cdr:x>0.73684</cdr:x>
      <cdr:y>0.32584</cdr:y>
    </cdr:from>
    <cdr:to>
      <cdr:x>0.82456</cdr:x>
      <cdr:y>0.43211</cdr:y>
    </cdr:to>
    <cdr:sp macro="" textlink="">
      <cdr:nvSpPr>
        <cdr:cNvPr id="28" name="Text Box 27"/>
        <cdr:cNvSpPr txBox="1">
          <a:spLocks xmlns:a="http://schemas.openxmlformats.org/drawingml/2006/main" noChangeArrowheads="1"/>
        </cdr:cNvSpPr>
      </cdr:nvSpPr>
      <cdr:spPr bwMode="auto">
        <a:xfrm xmlns:a="http://schemas.openxmlformats.org/drawingml/2006/main">
          <a:off x="6048672" y="2088232"/>
          <a:ext cx="720086" cy="68105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200" b="1" i="0" u="none" strike="noStrike" baseline="0" dirty="0">
              <a:solidFill>
                <a:srgbClr val="000000"/>
              </a:solidFill>
              <a:latin typeface="Arial"/>
              <a:cs typeface="Arial"/>
            </a:rPr>
            <a:t>58.68%</a:t>
          </a:r>
        </a:p>
        <a:p xmlns:a="http://schemas.openxmlformats.org/drawingml/2006/main">
          <a:pPr algn="ctr" rtl="0">
            <a:defRPr sz="1000"/>
          </a:pPr>
          <a:r>
            <a:rPr lang="es-MX" sz="1200" b="1" i="0" u="none" strike="noStrike" baseline="0" dirty="0">
              <a:solidFill>
                <a:srgbClr val="000000"/>
              </a:solidFill>
              <a:latin typeface="Arial"/>
              <a:cs typeface="Arial"/>
            </a:rPr>
            <a:t>60</a:t>
          </a:r>
        </a:p>
      </cdr:txBody>
    </cdr:sp>
  </cdr:relSizeAnchor>
  <cdr:relSizeAnchor xmlns:cdr="http://schemas.openxmlformats.org/drawingml/2006/chartDrawing">
    <cdr:from>
      <cdr:x>0.67009</cdr:x>
      <cdr:y>0.75492</cdr:y>
    </cdr:from>
    <cdr:to>
      <cdr:x>0.79422</cdr:x>
      <cdr:y>0.83471</cdr:y>
    </cdr:to>
    <cdr:sp macro="" textlink="">
      <cdr:nvSpPr>
        <cdr:cNvPr id="29" name="Text Box 2"/>
        <cdr:cNvSpPr txBox="1">
          <a:spLocks xmlns:a="http://schemas.openxmlformats.org/drawingml/2006/main" noChangeArrowheads="1"/>
        </cdr:cNvSpPr>
      </cdr:nvSpPr>
      <cdr:spPr bwMode="auto">
        <a:xfrm xmlns:a="http://schemas.openxmlformats.org/drawingml/2006/main">
          <a:off x="5744350" y="4399375"/>
          <a:ext cx="1064104" cy="46498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s-MX" sz="1050" b="1" i="0" u="none" strike="noStrike" baseline="0">
              <a:solidFill>
                <a:srgbClr val="000000"/>
              </a:solidFill>
              <a:latin typeface="Arial"/>
              <a:cs typeface="Arial"/>
            </a:rPr>
            <a:t>AYUNTAMIENTOS </a:t>
          </a:r>
        </a:p>
      </cdr:txBody>
    </cdr:sp>
  </cdr:relSizeAnchor>
  <cdr:relSizeAnchor xmlns:cdr="http://schemas.openxmlformats.org/drawingml/2006/chartDrawing">
    <cdr:from>
      <cdr:x>0.80039</cdr:x>
      <cdr:y>0.76041</cdr:y>
    </cdr:from>
    <cdr:to>
      <cdr:x>0.90825</cdr:x>
      <cdr:y>0.82226</cdr:y>
    </cdr:to>
    <cdr:sp macro="" textlink="">
      <cdr:nvSpPr>
        <cdr:cNvPr id="30" name="Text Box 2"/>
        <cdr:cNvSpPr txBox="1">
          <a:spLocks xmlns:a="http://schemas.openxmlformats.org/drawingml/2006/main" noChangeArrowheads="1"/>
        </cdr:cNvSpPr>
      </cdr:nvSpPr>
      <cdr:spPr bwMode="auto">
        <a:xfrm xmlns:a="http://schemas.openxmlformats.org/drawingml/2006/main">
          <a:off x="6867690" y="4436291"/>
          <a:ext cx="925492" cy="36084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s-MX" sz="1050" b="1" i="0" u="none" strike="noStrike" baseline="0">
              <a:solidFill>
                <a:srgbClr val="000000"/>
              </a:solidFill>
              <a:latin typeface="Arial"/>
              <a:cs typeface="Arial"/>
            </a:rPr>
            <a:t>PARTIDOS POLITICOS</a:t>
          </a:r>
        </a:p>
      </cdr:txBody>
    </cdr:sp>
  </cdr:relSizeAnchor>
  <cdr:relSizeAnchor xmlns:cdr="http://schemas.openxmlformats.org/drawingml/2006/chartDrawing">
    <cdr:from>
      <cdr:x>0.35965</cdr:x>
      <cdr:y>0.21348</cdr:y>
    </cdr:from>
    <cdr:to>
      <cdr:x>0.4389</cdr:x>
      <cdr:y>0.32767</cdr:y>
    </cdr:to>
    <cdr:sp macro="" textlink="">
      <cdr:nvSpPr>
        <cdr:cNvPr id="32" name="Text Box 24"/>
        <cdr:cNvSpPr txBox="1">
          <a:spLocks xmlns:a="http://schemas.openxmlformats.org/drawingml/2006/main" noChangeArrowheads="1"/>
        </cdr:cNvSpPr>
      </cdr:nvSpPr>
      <cdr:spPr bwMode="auto">
        <a:xfrm xmlns:a="http://schemas.openxmlformats.org/drawingml/2006/main">
          <a:off x="2952328" y="1368152"/>
          <a:ext cx="650556" cy="73181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200" b="1" i="0" u="none" strike="noStrike" baseline="0" dirty="0">
              <a:solidFill>
                <a:srgbClr val="000000"/>
              </a:solidFill>
              <a:latin typeface="Arial"/>
              <a:cs typeface="Arial"/>
            </a:rPr>
            <a:t>86.7%</a:t>
          </a:r>
        </a:p>
        <a:p xmlns:a="http://schemas.openxmlformats.org/drawingml/2006/main">
          <a:pPr algn="ctr" rtl="0">
            <a:defRPr sz="1000"/>
          </a:pPr>
          <a:r>
            <a:rPr lang="es-MX" sz="1200" b="1" i="0" u="none" strike="noStrike" baseline="0" dirty="0">
              <a:solidFill>
                <a:srgbClr val="000000"/>
              </a:solidFill>
              <a:latin typeface="Arial"/>
              <a:cs typeface="Arial"/>
            </a:rPr>
            <a:t>5</a:t>
          </a:r>
        </a:p>
        <a:p xmlns:a="http://schemas.openxmlformats.org/drawingml/2006/main">
          <a:pPr algn="ctr" rtl="0">
            <a:defRPr sz="1000"/>
          </a:pPr>
          <a:endParaRPr lang="es-MX" sz="1100" b="1" i="0" u="none" strike="noStrike" baseline="0" dirty="0">
            <a:solidFill>
              <a:srgbClr val="000000"/>
            </a:solidFill>
            <a:latin typeface="Arial"/>
            <a:cs typeface="Arial"/>
          </a:endParaRPr>
        </a:p>
      </cdr:txBody>
    </cdr:sp>
  </cdr:relSizeAnchor>
  <cdr:relSizeAnchor xmlns:cdr="http://schemas.openxmlformats.org/drawingml/2006/chartDrawing">
    <cdr:from>
      <cdr:x>0.83333</cdr:x>
      <cdr:y>0.04494</cdr:y>
    </cdr:from>
    <cdr:to>
      <cdr:x>0.97368</cdr:x>
      <cdr:y>0.1573</cdr:y>
    </cdr:to>
    <cdr:pic>
      <cdr:nvPicPr>
        <cdr:cNvPr id="18"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840760" y="288032"/>
          <a:ext cx="1152128" cy="720080"/>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dr:relSizeAnchor xmlns:cdr="http://schemas.openxmlformats.org/drawingml/2006/chartDrawing">
    <cdr:from>
      <cdr:x>0.04386</cdr:x>
      <cdr:y>0.85393</cdr:y>
    </cdr:from>
    <cdr:to>
      <cdr:x>0.18421</cdr:x>
      <cdr:y>0.96629</cdr:y>
    </cdr:to>
    <cdr:pic>
      <cdr:nvPicPr>
        <cdr:cNvPr id="22"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360040" y="5472608"/>
          <a:ext cx="1152128" cy="720080"/>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8.xml><?xml version="1.0" encoding="utf-8"?>
<c:userShapes xmlns:c="http://schemas.openxmlformats.org/drawingml/2006/chart">
  <cdr:relSizeAnchor xmlns:cdr="http://schemas.openxmlformats.org/drawingml/2006/chartDrawing">
    <cdr:from>
      <cdr:x>0.15455</cdr:x>
      <cdr:y>0.05653</cdr:y>
    </cdr:from>
    <cdr:to>
      <cdr:x>0.88081</cdr:x>
      <cdr:y>0.15769</cdr:y>
    </cdr:to>
    <cdr:sp macro="" textlink="">
      <cdr:nvSpPr>
        <cdr:cNvPr id="2" name="1 CuadroTexto"/>
        <cdr:cNvSpPr txBox="1"/>
      </cdr:nvSpPr>
      <cdr:spPr>
        <a:xfrm xmlns:a="http://schemas.openxmlformats.org/drawingml/2006/main">
          <a:off x="1324842" y="329432"/>
          <a:ext cx="6225886" cy="5895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400" b="1"/>
            <a:t>PROMEDIOS</a:t>
          </a:r>
          <a:r>
            <a:rPr lang="es-MX" sz="1400" b="1" baseline="0"/>
            <a:t> COMPARATIVOS  EVALUACIÓN 2014-2 VS EVALUACIÓN 2015-1</a:t>
          </a:r>
        </a:p>
        <a:p xmlns:a="http://schemas.openxmlformats.org/drawingml/2006/main">
          <a:pPr algn="ctr"/>
          <a:r>
            <a:rPr lang="es-MX" sz="1400" b="1" baseline="0"/>
            <a:t>(Por tipo de sujeto obligado)</a:t>
          </a:r>
        </a:p>
        <a:p xmlns:a="http://schemas.openxmlformats.org/drawingml/2006/main">
          <a:pPr algn="ctr"/>
          <a:endParaRPr lang="es-MX" sz="1400" b="1"/>
        </a:p>
      </cdr:txBody>
    </cdr:sp>
  </cdr:relSizeAnchor>
  <cdr:relSizeAnchor xmlns:cdr="http://schemas.openxmlformats.org/drawingml/2006/chartDrawing">
    <cdr:from>
      <cdr:x>0.05859</cdr:x>
      <cdr:y>0.58619</cdr:y>
    </cdr:from>
    <cdr:to>
      <cdr:x>0.16869</cdr:x>
      <cdr:y>0.70728</cdr:y>
    </cdr:to>
    <cdr:sp macro="" textlink="">
      <cdr:nvSpPr>
        <cdr:cNvPr id="3" name="2 CuadroTexto"/>
        <cdr:cNvSpPr txBox="1"/>
      </cdr:nvSpPr>
      <cdr:spPr>
        <a:xfrm xmlns:a="http://schemas.openxmlformats.org/drawingml/2006/main">
          <a:off x="502228" y="3416079"/>
          <a:ext cx="943840" cy="705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400" b="1"/>
            <a:t>Poder</a:t>
          </a:r>
          <a:r>
            <a:rPr lang="es-MX" sz="1400" b="1" baseline="0"/>
            <a:t> Judicial</a:t>
          </a:r>
          <a:endParaRPr lang="es-MX" sz="1400" b="1"/>
        </a:p>
      </cdr:txBody>
    </cdr:sp>
  </cdr:relSizeAnchor>
  <cdr:relSizeAnchor xmlns:cdr="http://schemas.openxmlformats.org/drawingml/2006/chartDrawing">
    <cdr:from>
      <cdr:x>0.12424</cdr:x>
      <cdr:y>0.60327</cdr:y>
    </cdr:from>
    <cdr:to>
      <cdr:x>0.27879</cdr:x>
      <cdr:y>0.69035</cdr:y>
    </cdr:to>
    <cdr:sp macro="" textlink="">
      <cdr:nvSpPr>
        <cdr:cNvPr id="4" name="1 CuadroTexto"/>
        <cdr:cNvSpPr txBox="1"/>
      </cdr:nvSpPr>
      <cdr:spPr>
        <a:xfrm xmlns:a="http://schemas.openxmlformats.org/drawingml/2006/main">
          <a:off x="1065069" y="3515591"/>
          <a:ext cx="1324840" cy="507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Poder</a:t>
          </a:r>
          <a:r>
            <a:rPr lang="es-MX" sz="1400" b="1" baseline="0"/>
            <a:t> Legislativo</a:t>
          </a:r>
          <a:endParaRPr lang="es-MX" sz="1400" b="1"/>
        </a:p>
      </cdr:txBody>
    </cdr:sp>
  </cdr:relSizeAnchor>
  <cdr:relSizeAnchor xmlns:cdr="http://schemas.openxmlformats.org/drawingml/2006/chartDrawing">
    <cdr:from>
      <cdr:x>0.84343</cdr:x>
      <cdr:y>0.67951</cdr:y>
    </cdr:from>
    <cdr:to>
      <cdr:x>0.97273</cdr:x>
      <cdr:y>0.78662</cdr:y>
    </cdr:to>
    <cdr:sp macro="" textlink="">
      <cdr:nvSpPr>
        <cdr:cNvPr id="5" name="1 CuadroTexto"/>
        <cdr:cNvSpPr txBox="1"/>
      </cdr:nvSpPr>
      <cdr:spPr>
        <a:xfrm xmlns:a="http://schemas.openxmlformats.org/drawingml/2006/main">
          <a:off x="7230304" y="3959863"/>
          <a:ext cx="1108424" cy="62419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t>Evaluación 2014-2 </a:t>
          </a:r>
          <a:endParaRPr lang="es-MX" sz="1400" b="1"/>
        </a:p>
      </cdr:txBody>
    </cdr:sp>
  </cdr:relSizeAnchor>
  <cdr:relSizeAnchor xmlns:cdr="http://schemas.openxmlformats.org/drawingml/2006/chartDrawing">
    <cdr:from>
      <cdr:x>0.86162</cdr:x>
      <cdr:y>0.60236</cdr:y>
    </cdr:from>
    <cdr:to>
      <cdr:x>1</cdr:x>
      <cdr:y>0.70947</cdr:y>
    </cdr:to>
    <cdr:sp macro="" textlink="">
      <cdr:nvSpPr>
        <cdr:cNvPr id="6" name="1 CuadroTexto"/>
        <cdr:cNvSpPr txBox="1"/>
      </cdr:nvSpPr>
      <cdr:spPr>
        <a:xfrm xmlns:a="http://schemas.openxmlformats.org/drawingml/2006/main">
          <a:off x="7386204" y="3510314"/>
          <a:ext cx="1186295" cy="62419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Evaluación</a:t>
          </a:r>
        </a:p>
        <a:p xmlns:a="http://schemas.openxmlformats.org/drawingml/2006/main">
          <a:pPr algn="ctr"/>
          <a:r>
            <a:rPr lang="es-MX" sz="1400" b="1" baseline="0"/>
            <a:t>2015-1 </a:t>
          </a:r>
          <a:endParaRPr lang="es-MX" sz="1400" b="1"/>
        </a:p>
      </cdr:txBody>
    </cdr:sp>
  </cdr:relSizeAnchor>
  <cdr:relSizeAnchor xmlns:cdr="http://schemas.openxmlformats.org/drawingml/2006/chartDrawing">
    <cdr:from>
      <cdr:x>0.11098</cdr:x>
      <cdr:y>0.21422</cdr:y>
    </cdr:from>
    <cdr:to>
      <cdr:x>0.19798</cdr:x>
      <cdr:y>0.31111</cdr:y>
    </cdr:to>
    <cdr:sp macro="" textlink="">
      <cdr:nvSpPr>
        <cdr:cNvPr id="13" name="1 CuadroTexto"/>
        <cdr:cNvSpPr txBox="1"/>
      </cdr:nvSpPr>
      <cdr:spPr>
        <a:xfrm xmlns:a="http://schemas.openxmlformats.org/drawingml/2006/main">
          <a:off x="951384" y="1248390"/>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96%</a:t>
          </a:r>
        </a:p>
      </cdr:txBody>
    </cdr:sp>
  </cdr:relSizeAnchor>
  <cdr:relSizeAnchor xmlns:cdr="http://schemas.openxmlformats.org/drawingml/2006/chartDrawing">
    <cdr:from>
      <cdr:x>0.03838</cdr:x>
      <cdr:y>0.69242</cdr:y>
    </cdr:from>
    <cdr:to>
      <cdr:x>0.36667</cdr:x>
      <cdr:y>0.95421</cdr:y>
    </cdr:to>
    <cdr:sp macro="" textlink="">
      <cdr:nvSpPr>
        <cdr:cNvPr id="15" name="Text Box 3"/>
        <cdr:cNvSpPr txBox="1">
          <a:spLocks xmlns:a="http://schemas.openxmlformats.org/drawingml/2006/main" noChangeArrowheads="1"/>
        </cdr:cNvSpPr>
      </cdr:nvSpPr>
      <cdr:spPr bwMode="auto">
        <a:xfrm xmlns:a="http://schemas.openxmlformats.org/drawingml/2006/main">
          <a:off x="329047" y="4035137"/>
          <a:ext cx="2814204" cy="152557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es-MX" sz="1125" b="1" i="0" u="none" strike="noStrike" baseline="0">
            <a:solidFill>
              <a:srgbClr val="000000"/>
            </a:solidFill>
            <a:latin typeface="Arial"/>
            <a:cs typeface="Arial"/>
          </a:endParaRPr>
        </a:p>
        <a:p xmlns:a="http://schemas.openxmlformats.org/drawingml/2006/main">
          <a:pPr algn="l" rtl="0">
            <a:defRPr sz="1000"/>
          </a:pPr>
          <a:r>
            <a:rPr lang="es-MX" sz="1125" b="0" i="0" u="none" strike="noStrike" baseline="0">
              <a:solidFill>
                <a:srgbClr val="000000"/>
              </a:solidFill>
              <a:latin typeface="Arial"/>
              <a:cs typeface="Arial"/>
            </a:rPr>
            <a:t>                                            </a:t>
          </a:r>
          <a:r>
            <a:rPr lang="es-MX" sz="1125" b="1" i="0" u="sng" strike="noStrike" baseline="0">
              <a:solidFill>
                <a:srgbClr val="000000"/>
              </a:solidFill>
              <a:latin typeface="Arial"/>
              <a:cs typeface="Arial"/>
            </a:rPr>
            <a:t>Diferencia</a:t>
          </a:r>
        </a:p>
        <a:p xmlns:a="http://schemas.openxmlformats.org/drawingml/2006/main">
          <a:pPr algn="l" rtl="0">
            <a:defRPr sz="1000"/>
          </a:pPr>
          <a:r>
            <a:rPr lang="es-MX" sz="1125" b="0" i="0" u="none" strike="noStrike" baseline="0">
              <a:solidFill>
                <a:srgbClr val="000000"/>
              </a:solidFill>
              <a:latin typeface="Arial"/>
              <a:cs typeface="Arial"/>
            </a:rPr>
            <a:t>Poder Judicial                        +2%           </a:t>
          </a:r>
        </a:p>
        <a:p xmlns:a="http://schemas.openxmlformats.org/drawingml/2006/main">
          <a:pPr algn="l" rtl="0">
            <a:defRPr sz="1000"/>
          </a:pPr>
          <a:r>
            <a:rPr lang="es-MX" sz="1125" b="0" i="0" u="none" strike="noStrike" baseline="0">
              <a:solidFill>
                <a:srgbClr val="000000"/>
              </a:solidFill>
              <a:latin typeface="Arial"/>
              <a:cs typeface="Arial"/>
            </a:rPr>
            <a:t>Poder Legislativo                   +0.5%     </a:t>
          </a:r>
        </a:p>
        <a:p xmlns:a="http://schemas.openxmlformats.org/drawingml/2006/main">
          <a:pPr algn="l" rtl="0">
            <a:defRPr sz="1000"/>
          </a:pPr>
          <a:r>
            <a:rPr lang="es-MX" sz="1125" b="0" i="0" u="none" strike="noStrike" baseline="0">
              <a:solidFill>
                <a:srgbClr val="000000"/>
              </a:solidFill>
              <a:latin typeface="Arial"/>
              <a:cs typeface="Arial"/>
            </a:rPr>
            <a:t>Organismos Autónomos        +2.7%</a:t>
          </a:r>
        </a:p>
        <a:p xmlns:a="http://schemas.openxmlformats.org/drawingml/2006/main">
          <a:pPr algn="l" rtl="0">
            <a:defRPr sz="1000"/>
          </a:pPr>
          <a:r>
            <a:rPr lang="es-MX" sz="1125" b="0" i="0" u="none" strike="noStrike" baseline="0">
              <a:solidFill>
                <a:srgbClr val="000000"/>
              </a:solidFill>
              <a:latin typeface="Arial"/>
              <a:cs typeface="Arial"/>
            </a:rPr>
            <a:t>Poder Ejecutivo                     +2.87%</a:t>
          </a:r>
        </a:p>
        <a:p xmlns:a="http://schemas.openxmlformats.org/drawingml/2006/main">
          <a:pPr algn="l" rtl="0">
            <a:defRPr sz="1000"/>
          </a:pPr>
          <a:r>
            <a:rPr lang="es-MX" sz="1125" b="0" i="0" u="none" strike="noStrike" baseline="0">
              <a:solidFill>
                <a:srgbClr val="000000"/>
              </a:solidFill>
              <a:latin typeface="Arial"/>
              <a:cs typeface="Arial"/>
            </a:rPr>
            <a:t>Comisiones de Agua             +7.75% </a:t>
          </a:r>
        </a:p>
        <a:p xmlns:a="http://schemas.openxmlformats.org/drawingml/2006/main">
          <a:pPr algn="l" rtl="0">
            <a:defRPr sz="1000"/>
          </a:pPr>
          <a:r>
            <a:rPr lang="es-MX" sz="1125" b="0" i="0" u="none" strike="noStrike" baseline="0">
              <a:solidFill>
                <a:srgbClr val="000000"/>
              </a:solidFill>
              <a:latin typeface="Arial"/>
              <a:cs typeface="Arial"/>
            </a:rPr>
            <a:t>Ayuntamientos                       +8%</a:t>
          </a:r>
        </a:p>
        <a:p xmlns:a="http://schemas.openxmlformats.org/drawingml/2006/main">
          <a:pPr algn="l" rtl="0">
            <a:lnSpc>
              <a:spcPts val="1200"/>
            </a:lnSpc>
            <a:defRPr sz="1000"/>
          </a:pPr>
          <a:r>
            <a:rPr lang="es-MX" sz="1125" b="0" i="0" u="none" strike="noStrike" baseline="0">
              <a:solidFill>
                <a:srgbClr val="000000"/>
              </a:solidFill>
              <a:latin typeface="Arial"/>
              <a:cs typeface="Arial"/>
            </a:rPr>
            <a:t>Partidos Politicos                   -3.55%</a:t>
          </a:r>
        </a:p>
      </cdr:txBody>
    </cdr:sp>
  </cdr:relSizeAnchor>
  <cdr:relSizeAnchor xmlns:cdr="http://schemas.openxmlformats.org/drawingml/2006/chartDrawing">
    <cdr:from>
      <cdr:x>0.17663</cdr:x>
      <cdr:y>0.17959</cdr:y>
    </cdr:from>
    <cdr:to>
      <cdr:x>0.26363</cdr:x>
      <cdr:y>0.27648</cdr:y>
    </cdr:to>
    <cdr:sp macro="" textlink="">
      <cdr:nvSpPr>
        <cdr:cNvPr id="17" name="1 CuadroTexto"/>
        <cdr:cNvSpPr txBox="1"/>
      </cdr:nvSpPr>
      <cdr:spPr>
        <a:xfrm xmlns:a="http://schemas.openxmlformats.org/drawingml/2006/main">
          <a:off x="1514186" y="1046595"/>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98%</a:t>
          </a:r>
        </a:p>
      </cdr:txBody>
    </cdr:sp>
  </cdr:relSizeAnchor>
  <cdr:relSizeAnchor xmlns:cdr="http://schemas.openxmlformats.org/drawingml/2006/chartDrawing">
    <cdr:from>
      <cdr:x>0.2635</cdr:x>
      <cdr:y>0.20931</cdr:y>
    </cdr:from>
    <cdr:to>
      <cdr:x>0.3505</cdr:x>
      <cdr:y>0.3062</cdr:y>
    </cdr:to>
    <cdr:sp macro="" textlink="">
      <cdr:nvSpPr>
        <cdr:cNvPr id="18" name="1 CuadroTexto"/>
        <cdr:cNvSpPr txBox="1"/>
      </cdr:nvSpPr>
      <cdr:spPr>
        <a:xfrm xmlns:a="http://schemas.openxmlformats.org/drawingml/2006/main">
          <a:off x="2258869" y="1219777"/>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92%</a:t>
          </a:r>
        </a:p>
      </cdr:txBody>
    </cdr:sp>
  </cdr:relSizeAnchor>
  <cdr:relSizeAnchor xmlns:cdr="http://schemas.openxmlformats.org/drawingml/2006/chartDrawing">
    <cdr:from>
      <cdr:x>0.35643</cdr:x>
      <cdr:y>0.23309</cdr:y>
    </cdr:from>
    <cdr:to>
      <cdr:x>0.44343</cdr:x>
      <cdr:y>0.32998</cdr:y>
    </cdr:to>
    <cdr:sp macro="" textlink="">
      <cdr:nvSpPr>
        <cdr:cNvPr id="19" name="1 CuadroTexto"/>
        <cdr:cNvSpPr txBox="1"/>
      </cdr:nvSpPr>
      <cdr:spPr>
        <a:xfrm xmlns:a="http://schemas.openxmlformats.org/drawingml/2006/main">
          <a:off x="3055504" y="1358323"/>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86.7%</a:t>
          </a:r>
        </a:p>
      </cdr:txBody>
    </cdr:sp>
  </cdr:relSizeAnchor>
  <cdr:relSizeAnchor xmlns:cdr="http://schemas.openxmlformats.org/drawingml/2006/chartDrawing">
    <cdr:from>
      <cdr:x>0.46855</cdr:x>
      <cdr:y>0.25983</cdr:y>
    </cdr:from>
    <cdr:to>
      <cdr:x>0.57265</cdr:x>
      <cdr:y>0.35672</cdr:y>
    </cdr:to>
    <cdr:sp macro="" textlink="">
      <cdr:nvSpPr>
        <cdr:cNvPr id="20" name="1 CuadroTexto"/>
        <cdr:cNvSpPr txBox="1"/>
      </cdr:nvSpPr>
      <cdr:spPr>
        <a:xfrm xmlns:a="http://schemas.openxmlformats.org/drawingml/2006/main">
          <a:off x="3947502" y="1683885"/>
          <a:ext cx="877033" cy="627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82.02%</a:t>
          </a:r>
        </a:p>
      </cdr:txBody>
    </cdr:sp>
  </cdr:relSizeAnchor>
  <cdr:relSizeAnchor xmlns:cdr="http://schemas.openxmlformats.org/drawingml/2006/chartDrawing">
    <cdr:from>
      <cdr:x>0.41026</cdr:x>
      <cdr:y>0.31111</cdr:y>
    </cdr:from>
    <cdr:to>
      <cdr:x>0.50705</cdr:x>
      <cdr:y>0.408</cdr:y>
    </cdr:to>
    <cdr:sp macro="" textlink="">
      <cdr:nvSpPr>
        <cdr:cNvPr id="21" name="1 CuadroTexto"/>
        <cdr:cNvSpPr txBox="1"/>
      </cdr:nvSpPr>
      <cdr:spPr>
        <a:xfrm xmlns:a="http://schemas.openxmlformats.org/drawingml/2006/main">
          <a:off x="3456384" y="2016224"/>
          <a:ext cx="815454" cy="627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79.15%</a:t>
          </a:r>
        </a:p>
      </cdr:txBody>
    </cdr:sp>
  </cdr:relSizeAnchor>
  <cdr:relSizeAnchor xmlns:cdr="http://schemas.openxmlformats.org/drawingml/2006/chartDrawing">
    <cdr:from>
      <cdr:x>0.22613</cdr:x>
      <cdr:y>0.24646</cdr:y>
    </cdr:from>
    <cdr:to>
      <cdr:x>0.31313</cdr:x>
      <cdr:y>0.34335</cdr:y>
    </cdr:to>
    <cdr:sp macro="" textlink="">
      <cdr:nvSpPr>
        <cdr:cNvPr id="22" name="1 CuadroTexto"/>
        <cdr:cNvSpPr txBox="1"/>
      </cdr:nvSpPr>
      <cdr:spPr>
        <a:xfrm xmlns:a="http://schemas.openxmlformats.org/drawingml/2006/main">
          <a:off x="1938482" y="1436255"/>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91.5%</a:t>
          </a:r>
        </a:p>
      </cdr:txBody>
    </cdr:sp>
  </cdr:relSizeAnchor>
  <cdr:relSizeAnchor xmlns:cdr="http://schemas.openxmlformats.org/drawingml/2006/chartDrawing">
    <cdr:from>
      <cdr:x>0.32108</cdr:x>
      <cdr:y>0.26875</cdr:y>
    </cdr:from>
    <cdr:to>
      <cdr:x>0.40808</cdr:x>
      <cdr:y>0.36564</cdr:y>
    </cdr:to>
    <cdr:sp macro="" textlink="">
      <cdr:nvSpPr>
        <cdr:cNvPr id="23" name="1 CuadroTexto"/>
        <cdr:cNvSpPr txBox="1"/>
      </cdr:nvSpPr>
      <cdr:spPr>
        <a:xfrm xmlns:a="http://schemas.openxmlformats.org/drawingml/2006/main">
          <a:off x="2752435" y="1566141"/>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84%</a:t>
          </a:r>
        </a:p>
      </cdr:txBody>
    </cdr:sp>
  </cdr:relSizeAnchor>
  <cdr:relSizeAnchor xmlns:cdr="http://schemas.openxmlformats.org/drawingml/2006/chartDrawing">
    <cdr:from>
      <cdr:x>0.5641</cdr:x>
      <cdr:y>0.33333</cdr:y>
    </cdr:from>
    <cdr:to>
      <cdr:x>0.65919</cdr:x>
      <cdr:y>0.43022</cdr:y>
    </cdr:to>
    <cdr:sp macro="" textlink="">
      <cdr:nvSpPr>
        <cdr:cNvPr id="24" name="1 CuadroTexto"/>
        <cdr:cNvSpPr txBox="1"/>
      </cdr:nvSpPr>
      <cdr:spPr>
        <a:xfrm xmlns:a="http://schemas.openxmlformats.org/drawingml/2006/main">
          <a:off x="4752528" y="2160240"/>
          <a:ext cx="801100" cy="627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60.75%</a:t>
          </a:r>
        </a:p>
      </cdr:txBody>
    </cdr:sp>
  </cdr:relSizeAnchor>
  <cdr:relSizeAnchor xmlns:cdr="http://schemas.openxmlformats.org/drawingml/2006/chartDrawing">
    <cdr:from>
      <cdr:x>0.52815</cdr:x>
      <cdr:y>0.39653</cdr:y>
    </cdr:from>
    <cdr:to>
      <cdr:x>0.61515</cdr:x>
      <cdr:y>0.49342</cdr:y>
    </cdr:to>
    <cdr:sp macro="" textlink="">
      <cdr:nvSpPr>
        <cdr:cNvPr id="25" name="1 CuadroTexto"/>
        <cdr:cNvSpPr txBox="1"/>
      </cdr:nvSpPr>
      <cdr:spPr>
        <a:xfrm xmlns:a="http://schemas.openxmlformats.org/drawingml/2006/main">
          <a:off x="4527550" y="2310823"/>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53%</a:t>
          </a:r>
        </a:p>
      </cdr:txBody>
    </cdr:sp>
  </cdr:relSizeAnchor>
  <cdr:relSizeAnchor xmlns:cdr="http://schemas.openxmlformats.org/drawingml/2006/chartDrawing">
    <cdr:from>
      <cdr:x>0.67663</cdr:x>
      <cdr:y>0.3579</cdr:y>
    </cdr:from>
    <cdr:to>
      <cdr:x>0.76923</cdr:x>
      <cdr:y>0.45479</cdr:y>
    </cdr:to>
    <cdr:sp macro="" textlink="">
      <cdr:nvSpPr>
        <cdr:cNvPr id="26" name="1 CuadroTexto"/>
        <cdr:cNvSpPr txBox="1"/>
      </cdr:nvSpPr>
      <cdr:spPr>
        <a:xfrm xmlns:a="http://schemas.openxmlformats.org/drawingml/2006/main">
          <a:off x="5700564" y="2319450"/>
          <a:ext cx="780156" cy="627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58.68%</a:t>
          </a:r>
        </a:p>
      </cdr:txBody>
    </cdr:sp>
  </cdr:relSizeAnchor>
  <cdr:relSizeAnchor xmlns:cdr="http://schemas.openxmlformats.org/drawingml/2006/chartDrawing">
    <cdr:from>
      <cdr:x>0.80492</cdr:x>
      <cdr:y>0.40248</cdr:y>
    </cdr:from>
    <cdr:to>
      <cdr:x>0.89744</cdr:x>
      <cdr:y>0.49937</cdr:y>
    </cdr:to>
    <cdr:sp macro="" textlink="">
      <cdr:nvSpPr>
        <cdr:cNvPr id="27" name="1 CuadroTexto"/>
        <cdr:cNvSpPr txBox="1"/>
      </cdr:nvSpPr>
      <cdr:spPr>
        <a:xfrm xmlns:a="http://schemas.openxmlformats.org/drawingml/2006/main">
          <a:off x="6781399" y="2608360"/>
          <a:ext cx="779441" cy="627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41.45%</a:t>
          </a:r>
        </a:p>
      </cdr:txBody>
    </cdr:sp>
  </cdr:relSizeAnchor>
  <cdr:relSizeAnchor xmlns:cdr="http://schemas.openxmlformats.org/drawingml/2006/chartDrawing">
    <cdr:from>
      <cdr:x>0.63522</cdr:x>
      <cdr:y>0.42031</cdr:y>
    </cdr:from>
    <cdr:to>
      <cdr:x>0.73504</cdr:x>
      <cdr:y>0.5172</cdr:y>
    </cdr:to>
    <cdr:sp macro="" textlink="">
      <cdr:nvSpPr>
        <cdr:cNvPr id="28" name="1 CuadroTexto"/>
        <cdr:cNvSpPr txBox="1"/>
      </cdr:nvSpPr>
      <cdr:spPr>
        <a:xfrm xmlns:a="http://schemas.openxmlformats.org/drawingml/2006/main">
          <a:off x="5351686" y="2723911"/>
          <a:ext cx="841001" cy="627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50.60%</a:t>
          </a:r>
        </a:p>
      </cdr:txBody>
    </cdr:sp>
  </cdr:relSizeAnchor>
  <cdr:relSizeAnchor xmlns:cdr="http://schemas.openxmlformats.org/drawingml/2006/chartDrawing">
    <cdr:from>
      <cdr:x>0.76653</cdr:x>
      <cdr:y>0.45151</cdr:y>
    </cdr:from>
    <cdr:to>
      <cdr:x>0.85353</cdr:x>
      <cdr:y>0.5484</cdr:y>
    </cdr:to>
    <cdr:sp macro="" textlink="">
      <cdr:nvSpPr>
        <cdr:cNvPr id="29" name="1 CuadroTexto"/>
        <cdr:cNvSpPr txBox="1"/>
      </cdr:nvSpPr>
      <cdr:spPr>
        <a:xfrm xmlns:a="http://schemas.openxmlformats.org/drawingml/2006/main">
          <a:off x="6571095" y="2631209"/>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45%</a:t>
          </a:r>
        </a:p>
      </cdr:txBody>
    </cdr:sp>
  </cdr:relSizeAnchor>
  <cdr:relSizeAnchor xmlns:cdr="http://schemas.openxmlformats.org/drawingml/2006/chartDrawing">
    <cdr:from>
      <cdr:x>0.22613</cdr:x>
      <cdr:y>0.62239</cdr:y>
    </cdr:from>
    <cdr:to>
      <cdr:x>0.38067</cdr:x>
      <cdr:y>0.70947</cdr:y>
    </cdr:to>
    <cdr:sp macro="" textlink="">
      <cdr:nvSpPr>
        <cdr:cNvPr id="30" name="1 CuadroTexto"/>
        <cdr:cNvSpPr txBox="1"/>
      </cdr:nvSpPr>
      <cdr:spPr>
        <a:xfrm xmlns:a="http://schemas.openxmlformats.org/drawingml/2006/main">
          <a:off x="1938481" y="3627004"/>
          <a:ext cx="1324840" cy="507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Organismos</a:t>
          </a:r>
        </a:p>
        <a:p xmlns:a="http://schemas.openxmlformats.org/drawingml/2006/main">
          <a:pPr algn="ctr"/>
          <a:r>
            <a:rPr lang="es-MX" sz="1400" b="1"/>
            <a:t>Autónomos</a:t>
          </a:r>
        </a:p>
      </cdr:txBody>
    </cdr:sp>
  </cdr:relSizeAnchor>
  <cdr:relSizeAnchor xmlns:cdr="http://schemas.openxmlformats.org/drawingml/2006/chartDrawing">
    <cdr:from>
      <cdr:x>0.34633</cdr:x>
      <cdr:y>0.64022</cdr:y>
    </cdr:from>
    <cdr:to>
      <cdr:x>0.50088</cdr:x>
      <cdr:y>0.7273</cdr:y>
    </cdr:to>
    <cdr:sp macro="" textlink="">
      <cdr:nvSpPr>
        <cdr:cNvPr id="31" name="1 CuadroTexto"/>
        <cdr:cNvSpPr txBox="1"/>
      </cdr:nvSpPr>
      <cdr:spPr>
        <a:xfrm xmlns:a="http://schemas.openxmlformats.org/drawingml/2006/main">
          <a:off x="2968914" y="3730913"/>
          <a:ext cx="1324840" cy="507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Poder</a:t>
          </a:r>
          <a:r>
            <a:rPr lang="es-MX" sz="1400" b="1" baseline="0"/>
            <a:t> Ejecutivo</a:t>
          </a:r>
          <a:endParaRPr lang="es-MX" sz="1400" b="1"/>
        </a:p>
      </cdr:txBody>
    </cdr:sp>
  </cdr:relSizeAnchor>
  <cdr:relSizeAnchor xmlns:cdr="http://schemas.openxmlformats.org/drawingml/2006/chartDrawing">
    <cdr:from>
      <cdr:x>0.45744</cdr:x>
      <cdr:y>0.65953</cdr:y>
    </cdr:from>
    <cdr:to>
      <cdr:x>0.61199</cdr:x>
      <cdr:y>0.80981</cdr:y>
    </cdr:to>
    <cdr:sp macro="" textlink="">
      <cdr:nvSpPr>
        <cdr:cNvPr id="32" name="1 CuadroTexto"/>
        <cdr:cNvSpPr txBox="1"/>
      </cdr:nvSpPr>
      <cdr:spPr>
        <a:xfrm xmlns:a="http://schemas.openxmlformats.org/drawingml/2006/main">
          <a:off x="3921414" y="3843481"/>
          <a:ext cx="1324840" cy="8757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Comisiones</a:t>
          </a:r>
          <a:r>
            <a:rPr lang="es-MX" sz="1400" b="1" baseline="0"/>
            <a:t> Mpales de Agua</a:t>
          </a:r>
          <a:endParaRPr lang="es-MX" sz="1400" b="1"/>
        </a:p>
      </cdr:txBody>
    </cdr:sp>
  </cdr:relSizeAnchor>
  <cdr:relSizeAnchor xmlns:cdr="http://schemas.openxmlformats.org/drawingml/2006/chartDrawing">
    <cdr:from>
      <cdr:x>0.59077</cdr:x>
      <cdr:y>0.68925</cdr:y>
    </cdr:from>
    <cdr:to>
      <cdr:x>0.74532</cdr:x>
      <cdr:y>0.77633</cdr:y>
    </cdr:to>
    <cdr:sp macro="" textlink="">
      <cdr:nvSpPr>
        <cdr:cNvPr id="33" name="1 CuadroTexto"/>
        <cdr:cNvSpPr txBox="1"/>
      </cdr:nvSpPr>
      <cdr:spPr>
        <a:xfrm xmlns:a="http://schemas.openxmlformats.org/drawingml/2006/main">
          <a:off x="5064412" y="4016664"/>
          <a:ext cx="1324840" cy="507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Ayuntamientos</a:t>
          </a:r>
        </a:p>
      </cdr:txBody>
    </cdr:sp>
  </cdr:relSizeAnchor>
  <cdr:relSizeAnchor xmlns:cdr="http://schemas.openxmlformats.org/drawingml/2006/chartDrawing">
    <cdr:from>
      <cdr:x>0.70391</cdr:x>
      <cdr:y>0.70263</cdr:y>
    </cdr:from>
    <cdr:to>
      <cdr:x>0.85845</cdr:x>
      <cdr:y>0.7897</cdr:y>
    </cdr:to>
    <cdr:sp macro="" textlink="">
      <cdr:nvSpPr>
        <cdr:cNvPr id="34" name="1 CuadroTexto"/>
        <cdr:cNvSpPr txBox="1"/>
      </cdr:nvSpPr>
      <cdr:spPr>
        <a:xfrm xmlns:a="http://schemas.openxmlformats.org/drawingml/2006/main">
          <a:off x="6034233" y="4094595"/>
          <a:ext cx="1324840" cy="507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Partidos</a:t>
          </a:r>
          <a:r>
            <a:rPr lang="es-MX" sz="1400" b="1" baseline="0"/>
            <a:t> Politicos </a:t>
          </a:r>
          <a:endParaRPr lang="es-MX" sz="1400" b="1"/>
        </a:p>
      </cdr:txBody>
    </cdr:sp>
  </cdr:relSizeAnchor>
  <cdr:relSizeAnchor xmlns:cdr="http://schemas.openxmlformats.org/drawingml/2006/chartDrawing">
    <cdr:from>
      <cdr:x>0.40715</cdr:x>
      <cdr:y>0.78543</cdr:y>
    </cdr:from>
    <cdr:to>
      <cdr:x>0.79354</cdr:x>
      <cdr:y>0.92273</cdr:y>
    </cdr:to>
    <cdr:sp macro="" textlink="">
      <cdr:nvSpPr>
        <cdr:cNvPr id="36" name="Text Box 3"/>
        <cdr:cNvSpPr txBox="1">
          <a:spLocks xmlns:a="http://schemas.openxmlformats.org/drawingml/2006/main" noChangeArrowheads="1"/>
        </cdr:cNvSpPr>
      </cdr:nvSpPr>
      <cdr:spPr bwMode="auto">
        <a:xfrm xmlns:a="http://schemas.openxmlformats.org/drawingml/2006/main">
          <a:off x="3490333" y="4577129"/>
          <a:ext cx="3312328" cy="80016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s-MX" sz="1125" dirty="0" smtClean="0">
              <a:solidFill>
                <a:srgbClr val="000000"/>
              </a:solidFill>
              <a:latin typeface="Arial"/>
              <a:cs typeface="Arial"/>
            </a:rPr>
            <a:t>Existe una baja considerable en el promedio de los partidos políticos derivado a que MORENA, PES, Humanista (reciente creación) y PAC aportan muy poco a la transparencia.   </a:t>
          </a:r>
          <a:r>
            <a:rPr lang="es-MX" sz="1125" i="0" strike="noStrike" baseline="0" dirty="0" smtClean="0">
              <a:solidFill>
                <a:srgbClr val="000000"/>
              </a:solidFill>
              <a:latin typeface="Arial"/>
              <a:cs typeface="Arial"/>
            </a:rPr>
            <a:t>                </a:t>
          </a:r>
          <a:endParaRPr lang="es-MX" sz="1125" i="0" strike="noStrike" baseline="0" dirty="0">
            <a:solidFill>
              <a:srgbClr val="000000"/>
            </a:solidFill>
            <a:latin typeface="Arial"/>
            <a:cs typeface="Arial"/>
          </a:endParaRPr>
        </a:p>
      </cdr:txBody>
    </cdr:sp>
  </cdr:relSizeAnchor>
  <cdr:relSizeAnchor xmlns:cdr="http://schemas.openxmlformats.org/drawingml/2006/chartDrawing">
    <cdr:from>
      <cdr:x>0.8547</cdr:x>
      <cdr:y>0.06667</cdr:y>
    </cdr:from>
    <cdr:to>
      <cdr:x>0.95727</cdr:x>
      <cdr:y>0.17778</cdr:y>
    </cdr:to>
    <cdr:pic>
      <cdr:nvPicPr>
        <cdr:cNvPr id="37" name="5 Imagen" descr="F:\icono tlaxcala transparente.pn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7200800" y="432048"/>
          <a:ext cx="864096" cy="720080"/>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9.xml><?xml version="1.0" encoding="utf-8"?>
<c:userShapes xmlns:c="http://schemas.openxmlformats.org/drawingml/2006/chart">
  <cdr:relSizeAnchor xmlns:cdr="http://schemas.openxmlformats.org/drawingml/2006/chartDrawing">
    <cdr:from>
      <cdr:x>0.09543</cdr:x>
      <cdr:y>0.0059</cdr:y>
    </cdr:from>
    <cdr:to>
      <cdr:x>0.90966</cdr:x>
      <cdr:y>0.10702</cdr:y>
    </cdr:to>
    <cdr:sp macro="" textlink="">
      <cdr:nvSpPr>
        <cdr:cNvPr id="2" name="1 CuadroTexto"/>
        <cdr:cNvSpPr txBox="1"/>
      </cdr:nvSpPr>
      <cdr:spPr>
        <a:xfrm xmlns:a="http://schemas.openxmlformats.org/drawingml/2006/main">
          <a:off x="792089" y="40516"/>
          <a:ext cx="6758424" cy="6944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GRAFICA COMPARATIVA DE ENTIDADES PÚBLICAS APROBADAS</a:t>
          </a:r>
        </a:p>
        <a:p xmlns:a="http://schemas.openxmlformats.org/drawingml/2006/main">
          <a:pPr algn="ctr"/>
          <a:r>
            <a:rPr lang="es-MX" sz="1400" b="1" baseline="0" dirty="0"/>
            <a:t> Evaluación 2014-1 vs 2015-2 (Por tipo de sujeto obligado)</a:t>
          </a:r>
        </a:p>
        <a:p xmlns:a="http://schemas.openxmlformats.org/drawingml/2006/main">
          <a:pPr algn="ctr"/>
          <a:r>
            <a:rPr lang="es-MX" sz="1400" b="1" dirty="0"/>
            <a:t> </a:t>
          </a:r>
        </a:p>
      </cdr:txBody>
    </cdr:sp>
  </cdr:relSizeAnchor>
  <cdr:relSizeAnchor xmlns:cdr="http://schemas.openxmlformats.org/drawingml/2006/chartDrawing">
    <cdr:from>
      <cdr:x>0.29576</cdr:x>
      <cdr:y>0.73125</cdr:y>
    </cdr:from>
    <cdr:to>
      <cdr:x>0.4503</cdr:x>
      <cdr:y>0.81829</cdr:y>
    </cdr:to>
    <cdr:sp macro="" textlink="">
      <cdr:nvSpPr>
        <cdr:cNvPr id="3" name="1 CuadroTexto"/>
        <cdr:cNvSpPr txBox="1"/>
      </cdr:nvSpPr>
      <cdr:spPr>
        <a:xfrm xmlns:a="http://schemas.openxmlformats.org/drawingml/2006/main">
          <a:off x="2530584" y="4263148"/>
          <a:ext cx="1322203" cy="507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dirty="0"/>
            <a:t>Poder</a:t>
          </a:r>
          <a:r>
            <a:rPr lang="es-MX" sz="1400" b="1" baseline="0" dirty="0"/>
            <a:t> Legislativo</a:t>
          </a:r>
          <a:endParaRPr lang="es-MX" sz="1400" b="1" dirty="0"/>
        </a:p>
      </cdr:txBody>
    </cdr:sp>
  </cdr:relSizeAnchor>
  <cdr:relSizeAnchor xmlns:cdr="http://schemas.openxmlformats.org/drawingml/2006/chartDrawing">
    <cdr:from>
      <cdr:x>0.45411</cdr:x>
      <cdr:y>0.73125</cdr:y>
    </cdr:from>
    <cdr:to>
      <cdr:x>0.5642</cdr:x>
      <cdr:y>0.85229</cdr:y>
    </cdr:to>
    <cdr:sp macro="" textlink="">
      <cdr:nvSpPr>
        <cdr:cNvPr id="4" name="2 CuadroTexto"/>
        <cdr:cNvSpPr txBox="1"/>
      </cdr:nvSpPr>
      <cdr:spPr>
        <a:xfrm xmlns:a="http://schemas.openxmlformats.org/drawingml/2006/main">
          <a:off x="3885434" y="4263148"/>
          <a:ext cx="941926" cy="7056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Poder</a:t>
          </a:r>
          <a:r>
            <a:rPr lang="es-MX" sz="1400" b="1" baseline="0" dirty="0"/>
            <a:t> Judicial</a:t>
          </a:r>
          <a:endParaRPr lang="es-MX" sz="1400" b="1" dirty="0"/>
        </a:p>
      </cdr:txBody>
    </cdr:sp>
  </cdr:relSizeAnchor>
  <cdr:relSizeAnchor xmlns:cdr="http://schemas.openxmlformats.org/drawingml/2006/chartDrawing">
    <cdr:from>
      <cdr:x>0.02603</cdr:x>
      <cdr:y>0.73547</cdr:y>
    </cdr:from>
    <cdr:to>
      <cdr:x>0.20942</cdr:x>
      <cdr:y>0.82252</cdr:y>
    </cdr:to>
    <cdr:sp macro="" textlink="">
      <cdr:nvSpPr>
        <cdr:cNvPr id="5" name="1 CuadroTexto"/>
        <cdr:cNvSpPr txBox="1"/>
      </cdr:nvSpPr>
      <cdr:spPr>
        <a:xfrm xmlns:a="http://schemas.openxmlformats.org/drawingml/2006/main">
          <a:off x="216024" y="4872294"/>
          <a:ext cx="1522239" cy="5766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dirty="0"/>
            <a:t>Ayuntamientos</a:t>
          </a:r>
        </a:p>
      </cdr:txBody>
    </cdr:sp>
  </cdr:relSizeAnchor>
  <cdr:relSizeAnchor xmlns:cdr="http://schemas.openxmlformats.org/drawingml/2006/chartDrawing">
    <cdr:from>
      <cdr:x>0.17772</cdr:x>
      <cdr:y>0.73266</cdr:y>
    </cdr:from>
    <cdr:to>
      <cdr:x>0.33226</cdr:x>
      <cdr:y>0.8197</cdr:y>
    </cdr:to>
    <cdr:sp macro="" textlink="">
      <cdr:nvSpPr>
        <cdr:cNvPr id="6" name="1 CuadroTexto"/>
        <cdr:cNvSpPr txBox="1"/>
      </cdr:nvSpPr>
      <cdr:spPr>
        <a:xfrm xmlns:a="http://schemas.openxmlformats.org/drawingml/2006/main">
          <a:off x="1520607" y="4271359"/>
          <a:ext cx="1322204" cy="5074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dirty="0"/>
            <a:t>Poder</a:t>
          </a:r>
          <a:r>
            <a:rPr lang="es-MX" sz="1400" b="1" baseline="0" dirty="0"/>
            <a:t> Ejecutivo</a:t>
          </a:r>
          <a:endParaRPr lang="es-MX" sz="1400" b="1" dirty="0"/>
        </a:p>
      </cdr:txBody>
    </cdr:sp>
  </cdr:relSizeAnchor>
  <cdr:relSizeAnchor xmlns:cdr="http://schemas.openxmlformats.org/drawingml/2006/chartDrawing">
    <cdr:from>
      <cdr:x>0.55008</cdr:x>
      <cdr:y>0.73547</cdr:y>
    </cdr:from>
    <cdr:to>
      <cdr:x>0.70461</cdr:x>
      <cdr:y>0.82252</cdr:y>
    </cdr:to>
    <cdr:sp macro="" textlink="">
      <cdr:nvSpPr>
        <cdr:cNvPr id="7" name="1 CuadroTexto"/>
        <cdr:cNvSpPr txBox="1"/>
      </cdr:nvSpPr>
      <cdr:spPr>
        <a:xfrm xmlns:a="http://schemas.openxmlformats.org/drawingml/2006/main">
          <a:off x="4706555" y="4287783"/>
          <a:ext cx="1322118" cy="507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Organismos</a:t>
          </a:r>
        </a:p>
        <a:p xmlns:a="http://schemas.openxmlformats.org/drawingml/2006/main">
          <a:pPr algn="ctr"/>
          <a:r>
            <a:rPr lang="es-MX" sz="1400" b="1"/>
            <a:t>Autónomos</a:t>
          </a:r>
        </a:p>
      </cdr:txBody>
    </cdr:sp>
  </cdr:relSizeAnchor>
  <cdr:relSizeAnchor xmlns:cdr="http://schemas.openxmlformats.org/drawingml/2006/chartDrawing">
    <cdr:from>
      <cdr:x>0.68156</cdr:x>
      <cdr:y>0.73266</cdr:y>
    </cdr:from>
    <cdr:to>
      <cdr:x>0.8361</cdr:x>
      <cdr:y>0.88288</cdr:y>
    </cdr:to>
    <cdr:sp macro="" textlink="">
      <cdr:nvSpPr>
        <cdr:cNvPr id="8" name="1 CuadroTexto"/>
        <cdr:cNvSpPr txBox="1"/>
      </cdr:nvSpPr>
      <cdr:spPr>
        <a:xfrm xmlns:a="http://schemas.openxmlformats.org/drawingml/2006/main">
          <a:off x="5831491" y="4271359"/>
          <a:ext cx="1322204" cy="8757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Comisiones</a:t>
          </a:r>
          <a:r>
            <a:rPr lang="es-MX" sz="1400" b="1" baseline="0"/>
            <a:t> Mpales de Agua</a:t>
          </a:r>
          <a:endParaRPr lang="es-MX" sz="1400" b="1"/>
        </a:p>
      </cdr:txBody>
    </cdr:sp>
  </cdr:relSizeAnchor>
  <cdr:relSizeAnchor xmlns:cdr="http://schemas.openxmlformats.org/drawingml/2006/chartDrawing">
    <cdr:from>
      <cdr:x>0.80632</cdr:x>
      <cdr:y>0.73266</cdr:y>
    </cdr:from>
    <cdr:to>
      <cdr:x>0.96085</cdr:x>
      <cdr:y>0.81969</cdr:y>
    </cdr:to>
    <cdr:sp macro="" textlink="">
      <cdr:nvSpPr>
        <cdr:cNvPr id="9" name="1 CuadroTexto"/>
        <cdr:cNvSpPr txBox="1"/>
      </cdr:nvSpPr>
      <cdr:spPr>
        <a:xfrm xmlns:a="http://schemas.openxmlformats.org/drawingml/2006/main">
          <a:off x="6898947" y="4271360"/>
          <a:ext cx="1322118" cy="5074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Partidos</a:t>
          </a:r>
          <a:r>
            <a:rPr lang="es-MX" sz="1400" b="1" baseline="0"/>
            <a:t> Políticos </a:t>
          </a:r>
          <a:endParaRPr lang="es-MX" sz="1400" b="1"/>
        </a:p>
      </cdr:txBody>
    </cdr:sp>
  </cdr:relSizeAnchor>
  <cdr:relSizeAnchor xmlns:cdr="http://schemas.openxmlformats.org/drawingml/2006/chartDrawing">
    <cdr:from>
      <cdr:x>0.1041</cdr:x>
      <cdr:y>0.36435</cdr:y>
    </cdr:from>
    <cdr:to>
      <cdr:x>0.19109</cdr:x>
      <cdr:y>0.4612</cdr:y>
    </cdr:to>
    <cdr:sp macro="" textlink="">
      <cdr:nvSpPr>
        <cdr:cNvPr id="10" name="1 CuadroTexto"/>
        <cdr:cNvSpPr txBox="1"/>
      </cdr:nvSpPr>
      <cdr:spPr>
        <a:xfrm xmlns:a="http://schemas.openxmlformats.org/drawingml/2006/main">
          <a:off x="864096" y="2502074"/>
          <a:ext cx="722049" cy="6650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32</a:t>
          </a:r>
        </a:p>
        <a:p xmlns:a="http://schemas.openxmlformats.org/drawingml/2006/main">
          <a:r>
            <a:rPr lang="es-MX" sz="1400" b="1" dirty="0"/>
            <a:t>53%</a:t>
          </a:r>
        </a:p>
      </cdr:txBody>
    </cdr:sp>
  </cdr:relSizeAnchor>
  <cdr:relSizeAnchor xmlns:cdr="http://schemas.openxmlformats.org/drawingml/2006/chartDrawing">
    <cdr:from>
      <cdr:x>0.15616</cdr:x>
      <cdr:y>0.46921</cdr:y>
    </cdr:from>
    <cdr:to>
      <cdr:x>0.24315</cdr:x>
      <cdr:y>0.56606</cdr:y>
    </cdr:to>
    <cdr:sp macro="" textlink="">
      <cdr:nvSpPr>
        <cdr:cNvPr id="11" name="1 CuadroTexto"/>
        <cdr:cNvSpPr txBox="1"/>
      </cdr:nvSpPr>
      <cdr:spPr>
        <a:xfrm xmlns:a="http://schemas.openxmlformats.org/drawingml/2006/main">
          <a:off x="1296144" y="3222154"/>
          <a:ext cx="722049" cy="6650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20</a:t>
          </a:r>
        </a:p>
        <a:p xmlns:a="http://schemas.openxmlformats.org/drawingml/2006/main">
          <a:r>
            <a:rPr lang="es-MX" sz="1400" b="1" dirty="0"/>
            <a:t>33%</a:t>
          </a:r>
        </a:p>
      </cdr:txBody>
    </cdr:sp>
  </cdr:relSizeAnchor>
  <cdr:relSizeAnchor xmlns:cdr="http://schemas.openxmlformats.org/drawingml/2006/chartDrawing">
    <cdr:from>
      <cdr:x>0.22556</cdr:x>
      <cdr:y>0.15464</cdr:y>
    </cdr:from>
    <cdr:to>
      <cdr:x>0.31255</cdr:x>
      <cdr:y>0.25149</cdr:y>
    </cdr:to>
    <cdr:sp macro="" textlink="">
      <cdr:nvSpPr>
        <cdr:cNvPr id="12" name="1 CuadroTexto"/>
        <cdr:cNvSpPr txBox="1"/>
      </cdr:nvSpPr>
      <cdr:spPr>
        <a:xfrm xmlns:a="http://schemas.openxmlformats.org/drawingml/2006/main">
          <a:off x="1872208" y="1061914"/>
          <a:ext cx="722049" cy="6650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53</a:t>
          </a:r>
        </a:p>
        <a:p xmlns:a="http://schemas.openxmlformats.org/drawingml/2006/main">
          <a:r>
            <a:rPr lang="es-MX" sz="1400" b="1" dirty="0"/>
            <a:t>90%</a:t>
          </a:r>
        </a:p>
      </cdr:txBody>
    </cdr:sp>
  </cdr:relSizeAnchor>
  <cdr:relSizeAnchor xmlns:cdr="http://schemas.openxmlformats.org/drawingml/2006/chartDrawing">
    <cdr:from>
      <cdr:x>0.27761</cdr:x>
      <cdr:y>0.17116</cdr:y>
    </cdr:from>
    <cdr:to>
      <cdr:x>0.3646</cdr:x>
      <cdr:y>0.26801</cdr:y>
    </cdr:to>
    <cdr:sp macro="" textlink="">
      <cdr:nvSpPr>
        <cdr:cNvPr id="13" name="1 CuadroTexto"/>
        <cdr:cNvSpPr txBox="1"/>
      </cdr:nvSpPr>
      <cdr:spPr>
        <a:xfrm xmlns:a="http://schemas.openxmlformats.org/drawingml/2006/main">
          <a:off x="2304256" y="1133922"/>
          <a:ext cx="722049" cy="641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52</a:t>
          </a:r>
        </a:p>
        <a:p xmlns:a="http://schemas.openxmlformats.org/drawingml/2006/main">
          <a:r>
            <a:rPr lang="es-MX" sz="1400" b="1" dirty="0"/>
            <a:t>87%</a:t>
          </a:r>
        </a:p>
      </cdr:txBody>
    </cdr:sp>
  </cdr:relSizeAnchor>
  <cdr:relSizeAnchor xmlns:cdr="http://schemas.openxmlformats.org/drawingml/2006/chartDrawing">
    <cdr:from>
      <cdr:x>0.33834</cdr:x>
      <cdr:y>0.10595</cdr:y>
    </cdr:from>
    <cdr:to>
      <cdr:x>0.42533</cdr:x>
      <cdr:y>0.2028</cdr:y>
    </cdr:to>
    <cdr:sp macro="" textlink="">
      <cdr:nvSpPr>
        <cdr:cNvPr id="14" name="1 CuadroTexto"/>
        <cdr:cNvSpPr txBox="1"/>
      </cdr:nvSpPr>
      <cdr:spPr>
        <a:xfrm xmlns:a="http://schemas.openxmlformats.org/drawingml/2006/main">
          <a:off x="2808312" y="701874"/>
          <a:ext cx="722049" cy="6416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2</a:t>
          </a:r>
        </a:p>
        <a:p xmlns:a="http://schemas.openxmlformats.org/drawingml/2006/main">
          <a:r>
            <a:rPr lang="es-MX" sz="1400" b="1" dirty="0"/>
            <a:t>100%</a:t>
          </a:r>
        </a:p>
      </cdr:txBody>
    </cdr:sp>
  </cdr:relSizeAnchor>
  <cdr:relSizeAnchor xmlns:cdr="http://schemas.openxmlformats.org/drawingml/2006/chartDrawing">
    <cdr:from>
      <cdr:x>0.39039</cdr:x>
      <cdr:y>0.10595</cdr:y>
    </cdr:from>
    <cdr:to>
      <cdr:x>0.47738</cdr:x>
      <cdr:y>0.2028</cdr:y>
    </cdr:to>
    <cdr:sp macro="" textlink="">
      <cdr:nvSpPr>
        <cdr:cNvPr id="15" name="1 CuadroTexto"/>
        <cdr:cNvSpPr txBox="1"/>
      </cdr:nvSpPr>
      <cdr:spPr>
        <a:xfrm xmlns:a="http://schemas.openxmlformats.org/drawingml/2006/main">
          <a:off x="3240360" y="701874"/>
          <a:ext cx="722049" cy="6416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2</a:t>
          </a:r>
        </a:p>
        <a:p xmlns:a="http://schemas.openxmlformats.org/drawingml/2006/main">
          <a:r>
            <a:rPr lang="es-MX" sz="1400" b="1" dirty="0"/>
            <a:t>100%</a:t>
          </a:r>
        </a:p>
      </cdr:txBody>
    </cdr:sp>
  </cdr:relSizeAnchor>
  <cdr:relSizeAnchor xmlns:cdr="http://schemas.openxmlformats.org/drawingml/2006/chartDrawing">
    <cdr:from>
      <cdr:x>0.46847</cdr:x>
      <cdr:y>0.10221</cdr:y>
    </cdr:from>
    <cdr:to>
      <cdr:x>0.55546</cdr:x>
      <cdr:y>0.19906</cdr:y>
    </cdr:to>
    <cdr:sp macro="" textlink="">
      <cdr:nvSpPr>
        <cdr:cNvPr id="16" name="1 CuadroTexto"/>
        <cdr:cNvSpPr txBox="1"/>
      </cdr:nvSpPr>
      <cdr:spPr>
        <a:xfrm xmlns:a="http://schemas.openxmlformats.org/drawingml/2006/main">
          <a:off x="3888432" y="701874"/>
          <a:ext cx="722049" cy="6650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2</a:t>
          </a:r>
        </a:p>
        <a:p xmlns:a="http://schemas.openxmlformats.org/drawingml/2006/main">
          <a:r>
            <a:rPr lang="es-MX" sz="1400" b="1" dirty="0"/>
            <a:t>100%</a:t>
          </a:r>
        </a:p>
      </cdr:txBody>
    </cdr:sp>
  </cdr:relSizeAnchor>
  <cdr:relSizeAnchor xmlns:cdr="http://schemas.openxmlformats.org/drawingml/2006/chartDrawing">
    <cdr:from>
      <cdr:x>0.52052</cdr:x>
      <cdr:y>0.10595</cdr:y>
    </cdr:from>
    <cdr:to>
      <cdr:x>0.60751</cdr:x>
      <cdr:y>0.2028</cdr:y>
    </cdr:to>
    <cdr:sp macro="" textlink="">
      <cdr:nvSpPr>
        <cdr:cNvPr id="17" name="1 CuadroTexto"/>
        <cdr:cNvSpPr txBox="1"/>
      </cdr:nvSpPr>
      <cdr:spPr>
        <a:xfrm xmlns:a="http://schemas.openxmlformats.org/drawingml/2006/main">
          <a:off x="4320480" y="701874"/>
          <a:ext cx="722049" cy="6416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2</a:t>
          </a:r>
        </a:p>
        <a:p xmlns:a="http://schemas.openxmlformats.org/drawingml/2006/main">
          <a:r>
            <a:rPr lang="es-MX" sz="1400" b="1" dirty="0"/>
            <a:t>100%</a:t>
          </a:r>
        </a:p>
      </cdr:txBody>
    </cdr:sp>
  </cdr:relSizeAnchor>
  <cdr:relSizeAnchor xmlns:cdr="http://schemas.openxmlformats.org/drawingml/2006/chartDrawing">
    <cdr:from>
      <cdr:x>0.59859</cdr:x>
      <cdr:y>0.10221</cdr:y>
    </cdr:from>
    <cdr:to>
      <cdr:x>0.68558</cdr:x>
      <cdr:y>0.19906</cdr:y>
    </cdr:to>
    <cdr:sp macro="" textlink="">
      <cdr:nvSpPr>
        <cdr:cNvPr id="18" name="1 CuadroTexto"/>
        <cdr:cNvSpPr txBox="1"/>
      </cdr:nvSpPr>
      <cdr:spPr>
        <a:xfrm xmlns:a="http://schemas.openxmlformats.org/drawingml/2006/main">
          <a:off x="4968552" y="701874"/>
          <a:ext cx="722048" cy="6650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5</a:t>
          </a:r>
        </a:p>
        <a:p xmlns:a="http://schemas.openxmlformats.org/drawingml/2006/main">
          <a:r>
            <a:rPr lang="es-MX" sz="1400" b="1" dirty="0"/>
            <a:t>100%</a:t>
          </a:r>
        </a:p>
      </cdr:txBody>
    </cdr:sp>
  </cdr:relSizeAnchor>
  <cdr:relSizeAnchor xmlns:cdr="http://schemas.openxmlformats.org/drawingml/2006/chartDrawing">
    <cdr:from>
      <cdr:x>0.65065</cdr:x>
      <cdr:y>0.10595</cdr:y>
    </cdr:from>
    <cdr:to>
      <cdr:x>0.73764</cdr:x>
      <cdr:y>0.2028</cdr:y>
    </cdr:to>
    <cdr:sp macro="" textlink="">
      <cdr:nvSpPr>
        <cdr:cNvPr id="19" name="1 CuadroTexto"/>
        <cdr:cNvSpPr txBox="1"/>
      </cdr:nvSpPr>
      <cdr:spPr>
        <a:xfrm xmlns:a="http://schemas.openxmlformats.org/drawingml/2006/main">
          <a:off x="5400600" y="701874"/>
          <a:ext cx="722049" cy="641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5</a:t>
          </a:r>
        </a:p>
        <a:p xmlns:a="http://schemas.openxmlformats.org/drawingml/2006/main">
          <a:r>
            <a:rPr lang="es-MX" sz="1400" b="1" dirty="0"/>
            <a:t>100%</a:t>
          </a:r>
        </a:p>
      </cdr:txBody>
    </cdr:sp>
  </cdr:relSizeAnchor>
  <cdr:relSizeAnchor xmlns:cdr="http://schemas.openxmlformats.org/drawingml/2006/chartDrawing">
    <cdr:from>
      <cdr:x>0.7374</cdr:x>
      <cdr:y>0.23852</cdr:y>
    </cdr:from>
    <cdr:to>
      <cdr:x>0.82439</cdr:x>
      <cdr:y>0.33537</cdr:y>
    </cdr:to>
    <cdr:sp macro="" textlink="">
      <cdr:nvSpPr>
        <cdr:cNvPr id="20" name="1 CuadroTexto"/>
        <cdr:cNvSpPr txBox="1"/>
      </cdr:nvSpPr>
      <cdr:spPr>
        <a:xfrm xmlns:a="http://schemas.openxmlformats.org/drawingml/2006/main">
          <a:off x="6120680" y="1637978"/>
          <a:ext cx="722049" cy="6650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3</a:t>
          </a:r>
        </a:p>
        <a:p xmlns:a="http://schemas.openxmlformats.org/drawingml/2006/main">
          <a:r>
            <a:rPr lang="es-MX" sz="1400" b="1" dirty="0"/>
            <a:t>75%</a:t>
          </a:r>
        </a:p>
      </cdr:txBody>
    </cdr:sp>
  </cdr:relSizeAnchor>
  <cdr:relSizeAnchor xmlns:cdr="http://schemas.openxmlformats.org/drawingml/2006/chartDrawing">
    <cdr:from>
      <cdr:x>0.77722</cdr:x>
      <cdr:y>0.37769</cdr:y>
    </cdr:from>
    <cdr:to>
      <cdr:x>0.86421</cdr:x>
      <cdr:y>0.47454</cdr:y>
    </cdr:to>
    <cdr:sp macro="" textlink="">
      <cdr:nvSpPr>
        <cdr:cNvPr id="21" name="1 CuadroTexto"/>
        <cdr:cNvSpPr txBox="1"/>
      </cdr:nvSpPr>
      <cdr:spPr>
        <a:xfrm xmlns:a="http://schemas.openxmlformats.org/drawingml/2006/main">
          <a:off x="6451209" y="2502074"/>
          <a:ext cx="722049" cy="6416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2</a:t>
          </a:r>
        </a:p>
        <a:p xmlns:a="http://schemas.openxmlformats.org/drawingml/2006/main">
          <a:r>
            <a:rPr lang="es-MX" sz="1400" b="1" dirty="0"/>
            <a:t>50%</a:t>
          </a:r>
        </a:p>
      </cdr:txBody>
    </cdr:sp>
  </cdr:relSizeAnchor>
  <cdr:relSizeAnchor xmlns:cdr="http://schemas.openxmlformats.org/drawingml/2006/chartDrawing">
    <cdr:from>
      <cdr:x>0.85018</cdr:x>
      <cdr:y>0.46464</cdr:y>
    </cdr:from>
    <cdr:to>
      <cdr:x>0.93717</cdr:x>
      <cdr:y>0.56149</cdr:y>
    </cdr:to>
    <cdr:sp macro="" textlink="">
      <cdr:nvSpPr>
        <cdr:cNvPr id="22" name="1 CuadroTexto"/>
        <cdr:cNvSpPr txBox="1"/>
      </cdr:nvSpPr>
      <cdr:spPr>
        <a:xfrm xmlns:a="http://schemas.openxmlformats.org/drawingml/2006/main">
          <a:off x="7056806" y="3190766"/>
          <a:ext cx="722049" cy="6650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4</a:t>
          </a:r>
        </a:p>
        <a:p xmlns:a="http://schemas.openxmlformats.org/drawingml/2006/main">
          <a:r>
            <a:rPr lang="es-MX" sz="1400" b="1" dirty="0"/>
            <a:t>33%</a:t>
          </a:r>
        </a:p>
      </cdr:txBody>
    </cdr:sp>
  </cdr:relSizeAnchor>
  <cdr:relSizeAnchor xmlns:cdr="http://schemas.openxmlformats.org/drawingml/2006/chartDrawing">
    <cdr:from>
      <cdr:x>0.90223</cdr:x>
      <cdr:y>0.46464</cdr:y>
    </cdr:from>
    <cdr:to>
      <cdr:x>0.98922</cdr:x>
      <cdr:y>0.56149</cdr:y>
    </cdr:to>
    <cdr:sp macro="" textlink="">
      <cdr:nvSpPr>
        <cdr:cNvPr id="23" name="1 CuadroTexto"/>
        <cdr:cNvSpPr txBox="1"/>
      </cdr:nvSpPr>
      <cdr:spPr>
        <a:xfrm xmlns:a="http://schemas.openxmlformats.org/drawingml/2006/main">
          <a:off x="7488832" y="3078138"/>
          <a:ext cx="722049" cy="641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 3</a:t>
          </a:r>
        </a:p>
        <a:p xmlns:a="http://schemas.openxmlformats.org/drawingml/2006/main">
          <a:r>
            <a:rPr lang="es-MX" sz="1400" b="1" dirty="0"/>
            <a:t>33%</a:t>
          </a:r>
        </a:p>
      </cdr:txBody>
    </cdr:sp>
  </cdr:relSizeAnchor>
  <cdr:relSizeAnchor xmlns:cdr="http://schemas.openxmlformats.org/drawingml/2006/chartDrawing">
    <cdr:from>
      <cdr:x>0.3167</cdr:x>
      <cdr:y>0.84225</cdr:y>
    </cdr:from>
    <cdr:to>
      <cdr:x>0.40691</cdr:x>
      <cdr:y>0.90845</cdr:y>
    </cdr:to>
    <cdr:sp macro="" textlink="">
      <cdr:nvSpPr>
        <cdr:cNvPr id="24" name="Rectángulo redondeado 23"/>
        <cdr:cNvSpPr/>
      </cdr:nvSpPr>
      <cdr:spPr bwMode="auto">
        <a:xfrm xmlns:a="http://schemas.openxmlformats.org/drawingml/2006/main">
          <a:off x="2709699" y="4910302"/>
          <a:ext cx="771853" cy="385927"/>
        </a:xfrm>
        <a:prstGeom xmlns:a="http://schemas.openxmlformats.org/drawingml/2006/main" prst="roundRect">
          <a:avLst/>
        </a:prstGeom>
        <a:solidFill xmlns:a="http://schemas.openxmlformats.org/drawingml/2006/main">
          <a:schemeClr val="accent2"/>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0.15661</cdr:x>
      <cdr:y>0.84111</cdr:y>
    </cdr:from>
    <cdr:to>
      <cdr:x>0.24682</cdr:x>
      <cdr:y>0.90731</cdr:y>
    </cdr:to>
    <cdr:sp macro="" textlink="">
      <cdr:nvSpPr>
        <cdr:cNvPr id="25" name="Rectángulo redondeado 24"/>
        <cdr:cNvSpPr/>
      </cdr:nvSpPr>
      <cdr:spPr bwMode="auto">
        <a:xfrm xmlns:a="http://schemas.openxmlformats.org/drawingml/2006/main">
          <a:off x="1339960" y="4903623"/>
          <a:ext cx="771853" cy="385927"/>
        </a:xfrm>
        <a:prstGeom xmlns:a="http://schemas.openxmlformats.org/drawingml/2006/main" prst="roundRect">
          <a:avLst/>
        </a:prstGeom>
        <a:solidFill xmlns:a="http://schemas.openxmlformats.org/drawingml/2006/main">
          <a:schemeClr val="accent1"/>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vert270"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a:p>
      </cdr:txBody>
    </cdr:sp>
  </cdr:relSizeAnchor>
  <cdr:relSizeAnchor xmlns:cdr="http://schemas.openxmlformats.org/drawingml/2006/chartDrawing">
    <cdr:from>
      <cdr:x>0.13916</cdr:x>
      <cdr:y>0.89885</cdr:y>
    </cdr:from>
    <cdr:to>
      <cdr:x>0.26296</cdr:x>
      <cdr:y>0.9957</cdr:y>
    </cdr:to>
    <cdr:sp macro="" textlink="">
      <cdr:nvSpPr>
        <cdr:cNvPr id="26" name="1 CuadroTexto"/>
        <cdr:cNvSpPr txBox="1"/>
      </cdr:nvSpPr>
      <cdr:spPr>
        <a:xfrm xmlns:a="http://schemas.openxmlformats.org/drawingml/2006/main">
          <a:off x="1190625" y="5240282"/>
          <a:ext cx="1059246"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Evaluación</a:t>
          </a:r>
          <a:r>
            <a:rPr lang="es-MX" sz="1200" b="1" baseline="0"/>
            <a:t> 2015-1</a:t>
          </a:r>
          <a:endParaRPr lang="es-MX" sz="1200" b="1"/>
        </a:p>
      </cdr:txBody>
    </cdr:sp>
  </cdr:relSizeAnchor>
  <cdr:relSizeAnchor xmlns:cdr="http://schemas.openxmlformats.org/drawingml/2006/chartDrawing">
    <cdr:from>
      <cdr:x>0.29768</cdr:x>
      <cdr:y>0.90315</cdr:y>
    </cdr:from>
    <cdr:to>
      <cdr:x>0.42148</cdr:x>
      <cdr:y>1</cdr:y>
    </cdr:to>
    <cdr:sp macro="" textlink="">
      <cdr:nvSpPr>
        <cdr:cNvPr id="28" name="1 CuadroTexto"/>
        <cdr:cNvSpPr txBox="1"/>
      </cdr:nvSpPr>
      <cdr:spPr>
        <a:xfrm xmlns:a="http://schemas.openxmlformats.org/drawingml/2006/main">
          <a:off x="2547007" y="5265324"/>
          <a:ext cx="1059246"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Evaluación</a:t>
          </a:r>
          <a:r>
            <a:rPr lang="es-MX" sz="1200" b="1" baseline="0"/>
            <a:t> 2014-2</a:t>
          </a:r>
          <a:endParaRPr lang="es-MX" sz="1200" b="1"/>
        </a:p>
      </cdr:txBody>
    </cdr:sp>
  </cdr:relSizeAnchor>
  <cdr:relSizeAnchor xmlns:cdr="http://schemas.openxmlformats.org/drawingml/2006/chartDrawing">
    <cdr:from>
      <cdr:x>0.47714</cdr:x>
      <cdr:y>0.82573</cdr:y>
    </cdr:from>
    <cdr:to>
      <cdr:x>0.74607</cdr:x>
      <cdr:y>0.92258</cdr:y>
    </cdr:to>
    <cdr:sp macro="" textlink="">
      <cdr:nvSpPr>
        <cdr:cNvPr id="29" name="1 CuadroTexto"/>
        <cdr:cNvSpPr txBox="1"/>
      </cdr:nvSpPr>
      <cdr:spPr>
        <a:xfrm xmlns:a="http://schemas.openxmlformats.org/drawingml/2006/main">
          <a:off x="3960440" y="5670426"/>
          <a:ext cx="2232248" cy="6650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smtClean="0"/>
            <a:t>Partidos políticos en 2014-2=  9</a:t>
          </a:r>
        </a:p>
        <a:p xmlns:a="http://schemas.openxmlformats.org/drawingml/2006/main">
          <a:r>
            <a:rPr lang="es-MX" sz="1400" b="1" dirty="0" smtClean="0"/>
            <a:t>2015-1=12</a:t>
          </a:r>
          <a:endParaRPr lang="es-MX"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11699" cy="463408"/>
          </a:xfrm>
          <a:prstGeom prst="rect">
            <a:avLst/>
          </a:prstGeom>
        </p:spPr>
        <p:txBody>
          <a:bodyPr vert="horz" lIns="89748" tIns="44874" rIns="89748" bIns="44874" rtlCol="0"/>
          <a:lstStyle>
            <a:lvl1pPr algn="l">
              <a:defRPr sz="1200"/>
            </a:lvl1pPr>
          </a:lstStyle>
          <a:p>
            <a:endParaRPr lang="es-MX"/>
          </a:p>
        </p:txBody>
      </p:sp>
      <p:sp>
        <p:nvSpPr>
          <p:cNvPr id="3" name="Marcador de fecha 2"/>
          <p:cNvSpPr>
            <a:spLocks noGrp="1"/>
          </p:cNvSpPr>
          <p:nvPr>
            <p:ph type="dt" idx="1"/>
          </p:nvPr>
        </p:nvSpPr>
        <p:spPr>
          <a:xfrm>
            <a:off x="3936770" y="0"/>
            <a:ext cx="3011699" cy="463408"/>
          </a:xfrm>
          <a:prstGeom prst="rect">
            <a:avLst/>
          </a:prstGeom>
        </p:spPr>
        <p:txBody>
          <a:bodyPr vert="horz" lIns="89748" tIns="44874" rIns="89748" bIns="44874" rtlCol="0"/>
          <a:lstStyle>
            <a:lvl1pPr algn="r">
              <a:defRPr sz="1200"/>
            </a:lvl1pPr>
          </a:lstStyle>
          <a:p>
            <a:fld id="{8BB90A83-5342-416E-99E9-40ABA4B6DF93}" type="datetimeFigureOut">
              <a:rPr lang="es-MX" smtClean="0"/>
              <a:pPr/>
              <a:t>13/10/2015</a:t>
            </a:fld>
            <a:endParaRPr lang="es-MX"/>
          </a:p>
        </p:txBody>
      </p:sp>
      <p:sp>
        <p:nvSpPr>
          <p:cNvPr id="4" name="Marcador de imagen de diapositiva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89748" tIns="44874" rIns="89748" bIns="44874" rtlCol="0" anchor="ctr"/>
          <a:lstStyle/>
          <a:p>
            <a:endParaRPr lang="es-MX"/>
          </a:p>
        </p:txBody>
      </p:sp>
      <p:sp>
        <p:nvSpPr>
          <p:cNvPr id="5" name="Marcador de notas 4"/>
          <p:cNvSpPr>
            <a:spLocks noGrp="1"/>
          </p:cNvSpPr>
          <p:nvPr>
            <p:ph type="body" sz="quarter" idx="3"/>
          </p:nvPr>
        </p:nvSpPr>
        <p:spPr>
          <a:xfrm>
            <a:off x="695008" y="4444861"/>
            <a:ext cx="5560060" cy="3636705"/>
          </a:xfrm>
          <a:prstGeom prst="rect">
            <a:avLst/>
          </a:prstGeom>
        </p:spPr>
        <p:txBody>
          <a:bodyPr vert="horz" lIns="89748" tIns="44874" rIns="89748" bIns="4487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1" y="8772669"/>
            <a:ext cx="3011699" cy="463407"/>
          </a:xfrm>
          <a:prstGeom prst="rect">
            <a:avLst/>
          </a:prstGeom>
        </p:spPr>
        <p:txBody>
          <a:bodyPr vert="horz" lIns="89748" tIns="44874" rIns="89748" bIns="44874"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36770" y="8772669"/>
            <a:ext cx="3011699" cy="463407"/>
          </a:xfrm>
          <a:prstGeom prst="rect">
            <a:avLst/>
          </a:prstGeom>
        </p:spPr>
        <p:txBody>
          <a:bodyPr vert="horz" lIns="89748" tIns="44874" rIns="89748" bIns="44874" rtlCol="0" anchor="b"/>
          <a:lstStyle>
            <a:lvl1pPr algn="r">
              <a:defRPr sz="1200"/>
            </a:lvl1pPr>
          </a:lstStyle>
          <a:p>
            <a:fld id="{6820B62C-0C96-4FE5-AA0F-D5F51E60F577}" type="slidenum">
              <a:rPr lang="es-MX" smtClean="0"/>
              <a:pPr/>
              <a:t>‹Nº›</a:t>
            </a:fld>
            <a:endParaRPr lang="es-MX"/>
          </a:p>
        </p:txBody>
      </p:sp>
    </p:spTree>
    <p:extLst>
      <p:ext uri="{BB962C8B-B14F-4D97-AF65-F5344CB8AC3E}">
        <p14:creationId xmlns:p14="http://schemas.microsoft.com/office/powerpoint/2010/main" val="3473467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6820B62C-0C96-4FE5-AA0F-D5F51E60F577}" type="slidenum">
              <a:rPr lang="es-MX" smtClean="0"/>
              <a:pPr/>
              <a:t>12</a:t>
            </a:fld>
            <a:endParaRPr lang="es-MX"/>
          </a:p>
        </p:txBody>
      </p:sp>
    </p:spTree>
    <p:extLst>
      <p:ext uri="{BB962C8B-B14F-4D97-AF65-F5344CB8AC3E}">
        <p14:creationId xmlns:p14="http://schemas.microsoft.com/office/powerpoint/2010/main" val="111333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6820B62C-0C96-4FE5-AA0F-D5F51E60F577}" type="slidenum">
              <a:rPr lang="es-MX" smtClean="0"/>
              <a:pPr/>
              <a:t>29</a:t>
            </a:fld>
            <a:endParaRPr lang="es-MX"/>
          </a:p>
        </p:txBody>
      </p:sp>
    </p:spTree>
    <p:extLst>
      <p:ext uri="{BB962C8B-B14F-4D97-AF65-F5344CB8AC3E}">
        <p14:creationId xmlns:p14="http://schemas.microsoft.com/office/powerpoint/2010/main" val="717000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EA0A3D9C-F986-413B-B445-CDECE3012D33}" type="datetimeFigureOut">
              <a:rPr lang="es-MX" smtClean="0"/>
              <a:pPr/>
              <a:t>13/10/2015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8D96DB3-5A64-4794-96F6-3CCD63A239B5}"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0A3D9C-F986-413B-B445-CDECE3012D33}" type="datetimeFigureOut">
              <a:rPr lang="es-MX" smtClean="0"/>
              <a:pPr/>
              <a:t>13/10/2015</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8D96DB3-5A64-4794-96F6-3CCD63A239B5}"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www.xaltocan.gob.mx/" TargetMode="External"/><Relationship Id="rId13" Type="http://schemas.openxmlformats.org/officeDocument/2006/relationships/hyperlink" Target="http://www.huamantla.gob.mx/" TargetMode="External"/><Relationship Id="rId18" Type="http://schemas.openxmlformats.org/officeDocument/2006/relationships/hyperlink" Target="http://www.municipiobenitojuarez.gob.mx/" TargetMode="External"/><Relationship Id="rId3" Type="http://schemas.openxmlformats.org/officeDocument/2006/relationships/hyperlink" Target="http://www.xicohtzinco.gob.mx/" TargetMode="External"/><Relationship Id="rId21" Type="http://schemas.openxmlformats.org/officeDocument/2006/relationships/hyperlink" Target="http://www.cuapiaxtla.org.mx/" TargetMode="External"/><Relationship Id="rId7" Type="http://schemas.openxmlformats.org/officeDocument/2006/relationships/hyperlink" Target="http://www.municipiodelazarocardenastlax.gob.mx/" TargetMode="External"/><Relationship Id="rId12" Type="http://schemas.openxmlformats.org/officeDocument/2006/relationships/hyperlink" Target="http://www.tetlatlahuca.gob.mx/" TargetMode="External"/><Relationship Id="rId17" Type="http://schemas.openxmlformats.org/officeDocument/2006/relationships/hyperlink" Target="http://xiloxoxtla.gob.mx/" TargetMode="External"/><Relationship Id="rId2" Type="http://schemas.openxmlformats.org/officeDocument/2006/relationships/hyperlink" Target="http://ixtacuixtla.gob.mx/" TargetMode="External"/><Relationship Id="rId16" Type="http://schemas.openxmlformats.org/officeDocument/2006/relationships/hyperlink" Target="http://www.chiautempan.gob.mx/" TargetMode="External"/><Relationship Id="rId20" Type="http://schemas.openxmlformats.org/officeDocument/2006/relationships/hyperlink" Target="http://saludsantacruztlaxcala.org.mx/" TargetMode="External"/><Relationship Id="rId1" Type="http://schemas.openxmlformats.org/officeDocument/2006/relationships/slideLayout" Target="../slideLayouts/slideLayout1.xml"/><Relationship Id="rId6" Type="http://schemas.openxmlformats.org/officeDocument/2006/relationships/hyperlink" Target="http://sanctorum.gob.mx/" TargetMode="External"/><Relationship Id="rId11" Type="http://schemas.openxmlformats.org/officeDocument/2006/relationships/hyperlink" Target="http://tetladelasolidaridad.gob.mx/" TargetMode="External"/><Relationship Id="rId5" Type="http://schemas.openxmlformats.org/officeDocument/2006/relationships/hyperlink" Target="http://www.municipioixtenco.gob.mx/" TargetMode="External"/><Relationship Id="rId15" Type="http://schemas.openxmlformats.org/officeDocument/2006/relationships/hyperlink" Target="http://www.capitaltlaxcala.gob.mx/" TargetMode="External"/><Relationship Id="rId10" Type="http://schemas.openxmlformats.org/officeDocument/2006/relationships/hyperlink" Target="http://www.tlaxco.gob.mx/" TargetMode="External"/><Relationship Id="rId19" Type="http://schemas.openxmlformats.org/officeDocument/2006/relationships/hyperlink" Target="http://totolac.gob.mx/web/inicio.php" TargetMode="External"/><Relationship Id="rId4" Type="http://schemas.openxmlformats.org/officeDocument/2006/relationships/hyperlink" Target="http://www.tetlanohcan.gob.mx/" TargetMode="External"/><Relationship Id="rId9" Type="http://schemas.openxmlformats.org/officeDocument/2006/relationships/hyperlink" Target="http://www.emilianozapata.gob.mx/" TargetMode="External"/><Relationship Id="rId14" Type="http://schemas.openxmlformats.org/officeDocument/2006/relationships/hyperlink" Target="http://www.axocomanitla.gob.m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antacatarinaayometla.gob.mx/" TargetMode="External"/><Relationship Id="rId13" Type="http://schemas.openxmlformats.org/officeDocument/2006/relationships/hyperlink" Target="http://xaloztoc.gob.mx/web/inicio.php" TargetMode="External"/><Relationship Id="rId18" Type="http://schemas.openxmlformats.org/officeDocument/2006/relationships/hyperlink" Target="http://sandamiantexoloc.com/" TargetMode="External"/><Relationship Id="rId3" Type="http://schemas.openxmlformats.org/officeDocument/2006/relationships/hyperlink" Target="http://www.apizaco.gob.mx/" TargetMode="External"/><Relationship Id="rId21" Type="http://schemas.openxmlformats.org/officeDocument/2006/relationships/hyperlink" Target="http://apetatitlantlax.gob.mx/" TargetMode="External"/><Relationship Id="rId7" Type="http://schemas.openxmlformats.org/officeDocument/2006/relationships/hyperlink" Target="http://calpulalpan.gob.mx/" TargetMode="External"/><Relationship Id="rId12" Type="http://schemas.openxmlformats.org/officeDocument/2006/relationships/hyperlink" Target="http://teacalco.gob.mx/" TargetMode="External"/><Relationship Id="rId17" Type="http://schemas.openxmlformats.org/officeDocument/2006/relationships/hyperlink" Target="http://www.nativitas.gob.mx/" TargetMode="External"/><Relationship Id="rId2" Type="http://schemas.openxmlformats.org/officeDocument/2006/relationships/hyperlink" Target="http://www.panotla.gob.mx/" TargetMode="External"/><Relationship Id="rId16" Type="http://schemas.openxmlformats.org/officeDocument/2006/relationships/hyperlink" Target="http://nopalucan.gob.mx/" TargetMode="External"/><Relationship Id="rId20" Type="http://schemas.openxmlformats.org/officeDocument/2006/relationships/hyperlink" Target="http://tepeyanco.gob.mx/" TargetMode="External"/><Relationship Id="rId1" Type="http://schemas.openxmlformats.org/officeDocument/2006/relationships/slideLayout" Target="../slideLayouts/slideLayout1.xml"/><Relationship Id="rId6" Type="http://schemas.openxmlformats.org/officeDocument/2006/relationships/hyperlink" Target="http://www.terrenate.gob.mx/" TargetMode="External"/><Relationship Id="rId11" Type="http://schemas.openxmlformats.org/officeDocument/2006/relationships/hyperlink" Target="http://munoz.gob.mx/web/inicio.php" TargetMode="External"/><Relationship Id="rId5" Type="http://schemas.openxmlformats.org/officeDocument/2006/relationships/hyperlink" Target="http://www.cuaxomulco.gob.mx/" TargetMode="External"/><Relationship Id="rId15" Type="http://schemas.openxmlformats.org/officeDocument/2006/relationships/hyperlink" Target="http://contlagobmx.zz.mu/" TargetMode="External"/><Relationship Id="rId10" Type="http://schemas.openxmlformats.org/officeDocument/2006/relationships/hyperlink" Target="http://www.atltzayanca.gob.mx/" TargetMode="External"/><Relationship Id="rId19" Type="http://schemas.openxmlformats.org/officeDocument/2006/relationships/hyperlink" Target="http://www.zitlaltepec.gob.mx/" TargetMode="External"/><Relationship Id="rId4" Type="http://schemas.openxmlformats.org/officeDocument/2006/relationships/hyperlink" Target="http://sanjoseteacalco.gob.mx/" TargetMode="External"/><Relationship Id="rId9" Type="http://schemas.openxmlformats.org/officeDocument/2006/relationships/hyperlink" Target="http://yauhquemehcantlax.gob.mx/" TargetMode="External"/><Relationship Id="rId14" Type="http://schemas.openxmlformats.org/officeDocument/2006/relationships/hyperlink" Target="http://zacatelco.gob.m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hueyotlipan.gob.mx/" TargetMode="External"/><Relationship Id="rId13" Type="http://schemas.openxmlformats.org/officeDocument/2006/relationships/hyperlink" Target="http://huactzinco.gob.mx/" TargetMode="External"/><Relationship Id="rId3" Type="http://schemas.openxmlformats.org/officeDocument/2006/relationships/hyperlink" Target="http://amaxac.gob.mx/" TargetMode="External"/><Relationship Id="rId7" Type="http://schemas.openxmlformats.org/officeDocument/2006/relationships/hyperlink" Target="http://nanacamilpa.gob.mx/" TargetMode="External"/><Relationship Id="rId12" Type="http://schemas.openxmlformats.org/officeDocument/2006/relationships/hyperlink" Target="http://acuamanala.gob.mx/" TargetMode="External"/><Relationship Id="rId2" Type="http://schemas.openxmlformats.org/officeDocument/2006/relationships/notesSlide" Target="../notesSlides/notesSlide2.xml"/><Relationship Id="rId16" Type="http://schemas.openxmlformats.org/officeDocument/2006/relationships/hyperlink" Target="http://tepetitla.gob.mx/" TargetMode="External"/><Relationship Id="rId1" Type="http://schemas.openxmlformats.org/officeDocument/2006/relationships/slideLayout" Target="../slideLayouts/slideLayout1.xml"/><Relationship Id="rId6" Type="http://schemas.openxmlformats.org/officeDocument/2006/relationships/hyperlink" Target="http://tlaltelulco.gob.mx/web/inicio.php" TargetMode="External"/><Relationship Id="rId11" Type="http://schemas.openxmlformats.org/officeDocument/2006/relationships/hyperlink" Target="http://www.atlangatepec.gob.mx/" TargetMode="External"/><Relationship Id="rId5" Type="http://schemas.openxmlformats.org/officeDocument/2006/relationships/hyperlink" Target="http://papalotla.gob.mx/" TargetMode="External"/><Relationship Id="rId15" Type="http://schemas.openxmlformats.org/officeDocument/2006/relationships/hyperlink" Target="http://www.tzompantepec.gob.mx/" TargetMode="External"/><Relationship Id="rId10" Type="http://schemas.openxmlformats.org/officeDocument/2006/relationships/hyperlink" Target="http://www.quilehtla.gob.mx/" TargetMode="External"/><Relationship Id="rId4" Type="http://schemas.openxmlformats.org/officeDocument/2006/relationships/hyperlink" Target="http://teolocholco.gob.mx/" TargetMode="External"/><Relationship Id="rId9" Type="http://schemas.openxmlformats.org/officeDocument/2006/relationships/hyperlink" Target="http://www.mazatecochco.gob.mx/" TargetMode="External"/><Relationship Id="rId14" Type="http://schemas.openxmlformats.org/officeDocument/2006/relationships/hyperlink" Target="http://www.tecopilco.gob.m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transparencia.tlaxcala.gob.mx/"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transparencia.tlaxcala.gob.m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www.ietlax.org.mx/" TargetMode="External"/><Relationship Id="rId7" Type="http://schemas.openxmlformats.org/officeDocument/2006/relationships/hyperlink" Target="http://transparencia.tlaxcala.gob.mx/" TargetMode="External"/><Relationship Id="rId2" Type="http://schemas.openxmlformats.org/officeDocument/2006/relationships/hyperlink" Target="http://caip-tlax.org.mx/" TargetMode="External"/><Relationship Id="rId1" Type="http://schemas.openxmlformats.org/officeDocument/2006/relationships/slideLayout" Target="../slideLayouts/slideLayout1.xml"/><Relationship Id="rId6" Type="http://schemas.openxmlformats.org/officeDocument/2006/relationships/hyperlink" Target="http://www.uatx.mx/" TargetMode="External"/><Relationship Id="rId5" Type="http://schemas.openxmlformats.org/officeDocument/2006/relationships/hyperlink" Target="http://tribunalcyatlax.com.mx/" TargetMode="External"/><Relationship Id="rId4" Type="http://schemas.openxmlformats.org/officeDocument/2006/relationships/hyperlink" Target="http://cedhtlaxcala.cedhtlax.org.m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ofstlaxcala.gob.mx/" TargetMode="External"/><Relationship Id="rId2" Type="http://schemas.openxmlformats.org/officeDocument/2006/relationships/hyperlink" Target="http://www.congresotlaxcala.gob.mx/"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sjtlaxcala.gob.m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www.pan.org.mx/" TargetMode="External"/><Relationship Id="rId3" Type="http://schemas.openxmlformats.org/officeDocument/2006/relationships/hyperlink" Target="http://www.movimientociudadanotlaxcala.mx/" TargetMode="External"/><Relationship Id="rId7" Type="http://schemas.openxmlformats.org/officeDocument/2006/relationships/hyperlink" Target="http://www.pttlaxcala.com/" TargetMode="External"/><Relationship Id="rId2" Type="http://schemas.openxmlformats.org/officeDocument/2006/relationships/hyperlink" Target="http://www.prdtlaxcala.com.mx/" TargetMode="External"/><Relationship Id="rId1" Type="http://schemas.openxmlformats.org/officeDocument/2006/relationships/slideLayout" Target="../slideLayouts/slideLayout1.xml"/><Relationship Id="rId6" Type="http://schemas.openxmlformats.org/officeDocument/2006/relationships/hyperlink" Target="http://www.partidoverdetlax.org.mx/" TargetMode="External"/><Relationship Id="rId5" Type="http://schemas.openxmlformats.org/officeDocument/2006/relationships/hyperlink" Target="http://www.partido-socialista.org.mx/" TargetMode="External"/><Relationship Id="rId4" Type="http://schemas.openxmlformats.org/officeDocument/2006/relationships/hyperlink" Target="http://pritlaxcala.co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chiautempan.gob.mx/" TargetMode="External"/><Relationship Id="rId2" Type="http://schemas.openxmlformats.org/officeDocument/2006/relationships/hyperlink" Target="http://capamh.org.mx/"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capamapizaco.gob.mx/"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5" name="4 Título"/>
          <p:cNvSpPr>
            <a:spLocks noGrp="1"/>
          </p:cNvSpPr>
          <p:nvPr>
            <p:ph type="ctrTitle"/>
          </p:nvPr>
        </p:nvSpPr>
        <p:spPr>
          <a:xfrm>
            <a:off x="1403648" y="2276872"/>
            <a:ext cx="7406640" cy="1472184"/>
          </a:xfrm>
        </p:spPr>
        <p:txBody>
          <a:bodyPr/>
          <a:lstStyle/>
          <a:p>
            <a:pPr algn="ctr"/>
            <a:r>
              <a:rPr lang="es-MX" dirty="0" smtClean="0"/>
              <a:t>PRIMERA EVALUACIÓN SEMESTRAL 2015</a:t>
            </a:r>
            <a:endParaRPr lang="es-MX" dirty="0"/>
          </a:p>
        </p:txBody>
      </p:sp>
      <p:sp>
        <p:nvSpPr>
          <p:cNvPr id="8" name="4 Título"/>
          <p:cNvSpPr txBox="1">
            <a:spLocks/>
          </p:cNvSpPr>
          <p:nvPr/>
        </p:nvSpPr>
        <p:spPr>
          <a:xfrm>
            <a:off x="6012160" y="5229200"/>
            <a:ext cx="2138570"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dirty="0" smtClean="0"/>
              <a:t>JULIO DE 2015</a:t>
            </a:r>
            <a:endParaRPr lang="es-MX" sz="1800" dirty="0"/>
          </a:p>
        </p:txBody>
      </p:sp>
      <p:pic>
        <p:nvPicPr>
          <p:cNvPr id="6" name="5 Imagen" descr="F:\icono tlaxcala transparente.png"/>
          <p:cNvPicPr/>
          <p:nvPr/>
        </p:nvPicPr>
        <p:blipFill>
          <a:blip r:embed="rId2" cstate="print"/>
          <a:srcRect/>
          <a:stretch>
            <a:fillRect/>
          </a:stretch>
        </p:blipFill>
        <p:spPr bwMode="auto">
          <a:xfrm>
            <a:off x="1403648" y="5373216"/>
            <a:ext cx="1368152" cy="935465"/>
          </a:xfrm>
          <a:prstGeom prst="rect">
            <a:avLst/>
          </a:prstGeom>
          <a:noFill/>
          <a:ln w="9525">
            <a:noFill/>
            <a:miter lim="800000"/>
            <a:headEnd/>
            <a:tailEnd/>
          </a:ln>
        </p:spPr>
      </p:pic>
      <p:pic>
        <p:nvPicPr>
          <p:cNvPr id="9" name="5 Imagen" descr="F:\icono tlaxcala transparente.png"/>
          <p:cNvPicPr/>
          <p:nvPr/>
        </p:nvPicPr>
        <p:blipFill>
          <a:blip r:embed="rId2" cstate="print"/>
          <a:srcRect/>
          <a:stretch>
            <a:fillRect/>
          </a:stretch>
        </p:blipFill>
        <p:spPr bwMode="auto">
          <a:xfrm>
            <a:off x="7164288" y="476672"/>
            <a:ext cx="1368152" cy="935465"/>
          </a:xfrm>
          <a:prstGeom prst="rect">
            <a:avLst/>
          </a:prstGeom>
          <a:noFill/>
          <a:ln w="9525">
            <a:noFill/>
            <a:miter lim="800000"/>
            <a:headEnd/>
            <a:tailEnd/>
          </a:ln>
        </p:spPr>
      </p:pic>
    </p:spTree>
    <p:extLst>
      <p:ext uri="{BB962C8B-B14F-4D97-AF65-F5344CB8AC3E}">
        <p14:creationId xmlns:p14="http://schemas.microsoft.com/office/powerpoint/2010/main" val="1951701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5" name="4 Título"/>
          <p:cNvSpPr>
            <a:spLocks noGrp="1"/>
          </p:cNvSpPr>
          <p:nvPr>
            <p:ph type="ctrTitle"/>
          </p:nvPr>
        </p:nvSpPr>
        <p:spPr>
          <a:xfrm>
            <a:off x="1403648" y="2276872"/>
            <a:ext cx="7406640" cy="1472184"/>
          </a:xfrm>
        </p:spPr>
        <p:txBody>
          <a:bodyPr>
            <a:normAutofit/>
          </a:bodyPr>
          <a:lstStyle/>
          <a:p>
            <a:pPr algn="ctr"/>
            <a:r>
              <a:rPr lang="es-MX" sz="2800" dirty="0" smtClean="0"/>
              <a:t>Índice de Cumplimiento de Requerimientos </a:t>
            </a:r>
            <a:br>
              <a:rPr lang="es-MX" sz="2800" dirty="0" smtClean="0"/>
            </a:br>
            <a:r>
              <a:rPr lang="es-MX" sz="2800" dirty="0" smtClean="0"/>
              <a:t>(ICR)</a:t>
            </a:r>
            <a:endParaRPr lang="es-MX" sz="2800" dirty="0"/>
          </a:p>
        </p:txBody>
      </p:sp>
      <p:sp>
        <p:nvSpPr>
          <p:cNvPr id="8" name="4 Título"/>
          <p:cNvSpPr txBox="1">
            <a:spLocks/>
          </p:cNvSpPr>
          <p:nvPr/>
        </p:nvSpPr>
        <p:spPr>
          <a:xfrm>
            <a:off x="6012160" y="5236025"/>
            <a:ext cx="2138570"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dirty="0" smtClean="0"/>
              <a:t>JULIO DE 2015</a:t>
            </a:r>
            <a:endParaRPr lang="es-MX" sz="1800" dirty="0"/>
          </a:p>
        </p:txBody>
      </p:sp>
      <p:pic>
        <p:nvPicPr>
          <p:cNvPr id="10" name="5 Imagen" descr="F:\icono tlaxcala transparente.png"/>
          <p:cNvPicPr/>
          <p:nvPr/>
        </p:nvPicPr>
        <p:blipFill>
          <a:blip r:embed="rId2" cstate="print"/>
          <a:srcRect/>
          <a:stretch>
            <a:fillRect/>
          </a:stretch>
        </p:blipFill>
        <p:spPr bwMode="auto">
          <a:xfrm>
            <a:off x="7236296" y="328995"/>
            <a:ext cx="1368152" cy="935465"/>
          </a:xfrm>
          <a:prstGeom prst="rect">
            <a:avLst/>
          </a:prstGeom>
          <a:noFill/>
          <a:ln w="9525">
            <a:noFill/>
            <a:miter lim="800000"/>
            <a:headEnd/>
            <a:tailEnd/>
          </a:ln>
        </p:spPr>
      </p:pic>
      <p:pic>
        <p:nvPicPr>
          <p:cNvPr id="11" name="5 Imagen" descr="F:\icono tlaxcala transparente.png"/>
          <p:cNvPicPr/>
          <p:nvPr/>
        </p:nvPicPr>
        <p:blipFill>
          <a:blip r:embed="rId2" cstate="print"/>
          <a:srcRect/>
          <a:stretch>
            <a:fillRect/>
          </a:stretch>
        </p:blipFill>
        <p:spPr bwMode="auto">
          <a:xfrm>
            <a:off x="1187624" y="5306392"/>
            <a:ext cx="1368152" cy="935465"/>
          </a:xfrm>
          <a:prstGeom prst="rect">
            <a:avLst/>
          </a:prstGeom>
          <a:noFill/>
          <a:ln w="9525">
            <a:noFill/>
            <a:miter lim="800000"/>
            <a:headEnd/>
            <a:tailEnd/>
          </a:ln>
        </p:spPr>
      </p:pic>
    </p:spTree>
    <p:extLst>
      <p:ext uri="{BB962C8B-B14F-4D97-AF65-F5344CB8AC3E}">
        <p14:creationId xmlns:p14="http://schemas.microsoft.com/office/powerpoint/2010/main" val="1180062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6" name="Título 1"/>
          <p:cNvSpPr txBox="1">
            <a:spLocks/>
          </p:cNvSpPr>
          <p:nvPr/>
        </p:nvSpPr>
        <p:spPr>
          <a:xfrm>
            <a:off x="1187624" y="624518"/>
            <a:ext cx="4564554" cy="64041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2100" b="1" dirty="0" smtClean="0"/>
              <a:t>Índice de Cumplimiento de Requerimientos</a:t>
            </a:r>
            <a:endParaRPr lang="es-MX" sz="2100" dirty="0"/>
          </a:p>
        </p:txBody>
      </p:sp>
      <p:sp>
        <p:nvSpPr>
          <p:cNvPr id="9" name="Marcador de contenido 2"/>
          <p:cNvSpPr txBox="1">
            <a:spLocks/>
          </p:cNvSpPr>
          <p:nvPr/>
        </p:nvSpPr>
        <p:spPr>
          <a:xfrm>
            <a:off x="1222391" y="1556792"/>
            <a:ext cx="7120525" cy="187220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0"/>
            <a:r>
              <a:rPr lang="es-MX" sz="1800" dirty="0" smtClean="0">
                <a:latin typeface="Arial Narrow" panose="020B0606020202030204" pitchFamily="34" charset="0"/>
              </a:rPr>
              <a:t>Este índice establece el cumplimiento de las recomendaciones, requerimientos y </a:t>
            </a:r>
            <a:r>
              <a:rPr lang="es-MX" sz="1800" dirty="0" smtClean="0">
                <a:solidFill>
                  <a:schemeClr val="tx1"/>
                </a:solidFill>
                <a:latin typeface="Arial Narrow" panose="020B0606020202030204" pitchFamily="34" charset="0"/>
              </a:rPr>
              <a:t>demás documentos </a:t>
            </a:r>
            <a:r>
              <a:rPr lang="es-MX" sz="1800" dirty="0" smtClean="0">
                <a:latin typeface="Arial Narrow" panose="020B0606020202030204" pitchFamily="34" charset="0"/>
              </a:rPr>
              <a:t>análogos que en materia de acceso a la información, emita el consejo general.</a:t>
            </a:r>
          </a:p>
          <a:p>
            <a:pPr marL="0"/>
            <a:r>
              <a:rPr lang="es-MX" sz="1800" dirty="0" smtClean="0">
                <a:latin typeface="Arial Narrow" panose="020B0606020202030204" pitchFamily="34" charset="0"/>
              </a:rPr>
              <a:t>Fueron tres requerimientos los que se solicitaron a los Sujetos Obligados en el transcurso del primer semestre de  2015:</a:t>
            </a:r>
          </a:p>
          <a:p>
            <a:pPr marL="0"/>
            <a:endParaRPr lang="es-MX" sz="1800" dirty="0">
              <a:latin typeface="Arial Narrow" panose="020B0606020202030204"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2463904604"/>
              </p:ext>
            </p:extLst>
          </p:nvPr>
        </p:nvGraphicFramePr>
        <p:xfrm>
          <a:off x="228586" y="3429000"/>
          <a:ext cx="8496944" cy="2453894"/>
        </p:xfrm>
        <a:graphic>
          <a:graphicData uri="http://schemas.openxmlformats.org/drawingml/2006/table">
            <a:tbl>
              <a:tblPr firstRow="1" bandRow="1">
                <a:tableStyleId>{5C22544A-7EE6-4342-B048-85BDC9FD1C3A}</a:tableStyleId>
              </a:tblPr>
              <a:tblGrid>
                <a:gridCol w="2831246"/>
                <a:gridCol w="3744416"/>
                <a:gridCol w="1921282"/>
              </a:tblGrid>
              <a:tr h="370840">
                <a:tc gridSpan="2">
                  <a:txBody>
                    <a:bodyPr/>
                    <a:lstStyle/>
                    <a:p>
                      <a:pPr algn="ctr">
                        <a:lnSpc>
                          <a:spcPct val="107000"/>
                        </a:lnSpc>
                        <a:spcAft>
                          <a:spcPts val="0"/>
                        </a:spcAft>
                      </a:pPr>
                      <a:r>
                        <a:rPr lang="es-MX" sz="1500" dirty="0">
                          <a:effectLst/>
                          <a:latin typeface="Arial Narrow" panose="020B0606020202030204" pitchFamily="34" charset="0"/>
                        </a:rPr>
                        <a:t>REQUERIMIENTOS</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s-MX"/>
                    </a:p>
                  </a:txBody>
                  <a:tcPr/>
                </a:tc>
                <a:tc>
                  <a:txBody>
                    <a:bodyPr/>
                    <a:lstStyle/>
                    <a:p>
                      <a:pPr marL="0" algn="ctr" defTabSz="457200" rtl="0" eaLnBrk="1" latinLnBrk="0" hangingPunct="1">
                        <a:lnSpc>
                          <a:spcPct val="107000"/>
                        </a:lnSpc>
                        <a:spcAft>
                          <a:spcPts val="0"/>
                        </a:spcAft>
                      </a:pPr>
                      <a:r>
                        <a:rPr lang="es-MX" sz="1500" b="1" kern="1200" dirty="0" smtClean="0">
                          <a:solidFill>
                            <a:schemeClr val="lt1"/>
                          </a:solidFill>
                          <a:effectLst/>
                          <a:latin typeface="Arial Narrow" panose="020B0606020202030204" pitchFamily="34" charset="0"/>
                          <a:ea typeface="+mn-ea"/>
                          <a:cs typeface="+mn-cs"/>
                        </a:rPr>
                        <a:t>PUNTAJE</a:t>
                      </a:r>
                      <a:r>
                        <a:rPr lang="es-MX" sz="1500" b="1" kern="1200" baseline="0" dirty="0" smtClean="0">
                          <a:solidFill>
                            <a:schemeClr val="lt1"/>
                          </a:solidFill>
                          <a:effectLst/>
                          <a:latin typeface="Arial Narrow" panose="020B0606020202030204" pitchFamily="34" charset="0"/>
                          <a:ea typeface="+mn-ea"/>
                          <a:cs typeface="+mn-cs"/>
                        </a:rPr>
                        <a:t> PONDERADO</a:t>
                      </a:r>
                      <a:endParaRPr lang="es-MX" sz="1500" b="1" kern="1200" dirty="0">
                        <a:solidFill>
                          <a:schemeClr val="lt1"/>
                        </a:solidFill>
                        <a:effectLst/>
                        <a:latin typeface="Arial Narrow" panose="020B0606020202030204" pitchFamily="34" charset="0"/>
                        <a:ea typeface="+mn-ea"/>
                        <a:cs typeface="+mn-cs"/>
                      </a:endParaRPr>
                    </a:p>
                  </a:txBody>
                  <a:tcPr marL="51435" marR="51435" marT="0" marB="0" anchor="ctr"/>
                </a:tc>
              </a:tr>
              <a:tr h="370840">
                <a:tc>
                  <a:txBody>
                    <a:bodyPr/>
                    <a:lstStyle/>
                    <a:p>
                      <a:pPr algn="l">
                        <a:lnSpc>
                          <a:spcPct val="107000"/>
                        </a:lnSpc>
                        <a:spcAft>
                          <a:spcPts val="0"/>
                        </a:spcAft>
                      </a:pPr>
                      <a:r>
                        <a:rPr lang="es-MX" sz="1500" dirty="0">
                          <a:effectLst/>
                          <a:latin typeface="Arial Narrow" panose="020B0606020202030204" pitchFamily="34" charset="0"/>
                        </a:rPr>
                        <a:t>Elaboración </a:t>
                      </a:r>
                      <a:r>
                        <a:rPr lang="es-MX" sz="1500" dirty="0" smtClean="0">
                          <a:effectLst/>
                          <a:latin typeface="Arial Narrow" panose="020B0606020202030204" pitchFamily="34" charset="0"/>
                        </a:rPr>
                        <a:t> </a:t>
                      </a:r>
                      <a:r>
                        <a:rPr lang="es-MX" sz="1500" dirty="0">
                          <a:effectLst/>
                          <a:latin typeface="Arial Narrow" panose="020B0606020202030204" pitchFamily="34" charset="0"/>
                        </a:rPr>
                        <a:t>del Programa de Sistematización  </a:t>
                      </a:r>
                      <a:r>
                        <a:rPr lang="es-MX" sz="1500" dirty="0" smtClean="0">
                          <a:effectLst/>
                          <a:latin typeface="Arial Narrow" panose="020B0606020202030204" pitchFamily="34" charset="0"/>
                        </a:rPr>
                        <a:t>2015</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MX" sz="1500" kern="1200" dirty="0" smtClean="0">
                          <a:solidFill>
                            <a:schemeClr val="dk1"/>
                          </a:solidFill>
                          <a:effectLst/>
                          <a:latin typeface="Arial Narrow" panose="020B0606020202030204" pitchFamily="34" charset="0"/>
                          <a:ea typeface="+mn-ea"/>
                          <a:cs typeface="+mn-cs"/>
                        </a:rPr>
                        <a:t>Artículo 30 fracción IV de</a:t>
                      </a:r>
                      <a:r>
                        <a:rPr lang="es-MX" sz="1500" kern="1200" baseline="0" dirty="0" smtClean="0">
                          <a:solidFill>
                            <a:schemeClr val="dk1"/>
                          </a:solidFill>
                          <a:effectLst/>
                          <a:latin typeface="Arial Narrow" panose="020B0606020202030204" pitchFamily="34" charset="0"/>
                          <a:ea typeface="+mn-ea"/>
                          <a:cs typeface="+mn-cs"/>
                        </a:rPr>
                        <a:t> la LAIPET</a:t>
                      </a:r>
                      <a:endParaRPr lang="es-MX" sz="1500" kern="1200" dirty="0">
                        <a:solidFill>
                          <a:schemeClr val="dk1"/>
                        </a:solidFill>
                        <a:effectLst/>
                        <a:latin typeface="Arial Narrow" panose="020B0606020202030204" pitchFamily="34" charset="0"/>
                        <a:ea typeface="+mn-ea"/>
                        <a:cs typeface="+mn-cs"/>
                      </a:endParaRPr>
                    </a:p>
                  </a:txBody>
                  <a:tcPr marL="51435" marR="51435" marT="0" marB="0" anchor="ctr"/>
                </a:tc>
                <a:tc>
                  <a:txBody>
                    <a:bodyPr/>
                    <a:lstStyle/>
                    <a:p>
                      <a:pPr algn="ctr">
                        <a:lnSpc>
                          <a:spcPct val="107000"/>
                        </a:lnSpc>
                        <a:spcAft>
                          <a:spcPts val="0"/>
                        </a:spcAft>
                      </a:pPr>
                      <a:r>
                        <a:rPr lang="es-MX" sz="1500" dirty="0" smtClean="0">
                          <a:effectLst/>
                          <a:latin typeface="Arial Narrow" panose="020B0606020202030204" pitchFamily="34" charset="0"/>
                          <a:ea typeface="+mn-ea"/>
                          <a:cs typeface="+mn-cs"/>
                        </a:rPr>
                        <a:t>10</a:t>
                      </a:r>
                      <a:r>
                        <a:rPr lang="es-MX" sz="1500" baseline="0" dirty="0" smtClean="0">
                          <a:effectLst/>
                          <a:latin typeface="Arial Narrow" panose="020B0606020202030204" pitchFamily="34" charset="0"/>
                          <a:ea typeface="+mn-ea"/>
                          <a:cs typeface="+mn-cs"/>
                        </a:rPr>
                        <a:t> puntos</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r>
              <a:tr h="370840">
                <a:tc>
                  <a:txBody>
                    <a:bodyPr/>
                    <a:lstStyle/>
                    <a:p>
                      <a:pPr algn="just">
                        <a:lnSpc>
                          <a:spcPct val="107000"/>
                        </a:lnSpc>
                        <a:spcAft>
                          <a:spcPts val="0"/>
                        </a:spcAft>
                      </a:pPr>
                      <a:r>
                        <a:rPr lang="es-MX" sz="1500" dirty="0" smtClean="0">
                          <a:effectLst/>
                          <a:latin typeface="Arial Narrow" panose="020B0606020202030204" pitchFamily="34" charset="0"/>
                          <a:ea typeface="+mn-ea"/>
                          <a:cs typeface="+mn-cs"/>
                        </a:rPr>
                        <a:t>Informe</a:t>
                      </a:r>
                      <a:r>
                        <a:rPr lang="es-MX" sz="1500" baseline="0" dirty="0" smtClean="0">
                          <a:effectLst/>
                          <a:latin typeface="Arial Narrow" panose="020B0606020202030204" pitchFamily="34" charset="0"/>
                          <a:ea typeface="+mn-ea"/>
                          <a:cs typeface="+mn-cs"/>
                        </a:rPr>
                        <a:t> Mensual de solicitudes de Información </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500" kern="1200" dirty="0" smtClean="0">
                          <a:solidFill>
                            <a:schemeClr val="dk1"/>
                          </a:solidFill>
                          <a:effectLst/>
                          <a:latin typeface="Arial Narrow" panose="020B0606020202030204" pitchFamily="34" charset="0"/>
                          <a:ea typeface="+mn-ea"/>
                          <a:cs typeface="+mn-cs"/>
                        </a:rPr>
                        <a:t>Articulo 34 fracción</a:t>
                      </a:r>
                      <a:r>
                        <a:rPr lang="es-MX" sz="1500" kern="1200" baseline="0" dirty="0" smtClean="0">
                          <a:solidFill>
                            <a:schemeClr val="dk1"/>
                          </a:solidFill>
                          <a:effectLst/>
                          <a:latin typeface="Arial Narrow" panose="020B0606020202030204" pitchFamily="34" charset="0"/>
                          <a:ea typeface="+mn-ea"/>
                          <a:cs typeface="+mn-cs"/>
                        </a:rPr>
                        <a:t> VI de la LAIPET, y </a:t>
                      </a:r>
                      <a:r>
                        <a:rPr lang="es-MX" sz="1500" kern="1200" dirty="0" smtClean="0">
                          <a:solidFill>
                            <a:schemeClr val="dk1"/>
                          </a:solidFill>
                          <a:effectLst/>
                          <a:latin typeface="Arial Narrow" panose="020B0606020202030204" pitchFamily="34" charset="0"/>
                          <a:ea typeface="+mn-ea"/>
                          <a:cs typeface="+mn-cs"/>
                        </a:rPr>
                        <a:t>Acuerdo</a:t>
                      </a:r>
                      <a:r>
                        <a:rPr lang="es-MX" sz="1500" kern="1200" baseline="0" dirty="0" smtClean="0">
                          <a:solidFill>
                            <a:schemeClr val="dk1"/>
                          </a:solidFill>
                          <a:effectLst/>
                          <a:latin typeface="Arial Narrow" panose="020B0606020202030204" pitchFamily="34" charset="0"/>
                          <a:ea typeface="+mn-ea"/>
                          <a:cs typeface="+mn-cs"/>
                        </a:rPr>
                        <a:t> aprobado en la 2° Sesión Ordinaria # CG/ORD/04-07-01-15 de fecha 7 de enero de 2015 </a:t>
                      </a:r>
                      <a:endParaRPr lang="es-MX" sz="1500" kern="1200" dirty="0" smtClean="0">
                        <a:solidFill>
                          <a:schemeClr val="dk1"/>
                        </a:solidFill>
                        <a:effectLst/>
                        <a:latin typeface="Arial Narrow" panose="020B0606020202030204" pitchFamily="34" charset="0"/>
                        <a:ea typeface="+mn-ea"/>
                        <a:cs typeface="+mn-cs"/>
                      </a:endParaRPr>
                    </a:p>
                  </a:txBody>
                  <a:tcPr marL="51435" marR="51435" marT="0" marB="0" anchor="ctr"/>
                </a:tc>
                <a:tc>
                  <a:txBody>
                    <a:bodyPr/>
                    <a:lstStyle/>
                    <a:p>
                      <a:pPr algn="ctr">
                        <a:lnSpc>
                          <a:spcPct val="107000"/>
                        </a:lnSpc>
                        <a:spcAft>
                          <a:spcPts val="0"/>
                        </a:spcAft>
                      </a:pPr>
                      <a:r>
                        <a:rPr lang="es-MX" sz="1500" dirty="0" smtClean="0">
                          <a:effectLst/>
                          <a:latin typeface="Arial Narrow" panose="020B0606020202030204" pitchFamily="34" charset="0"/>
                          <a:ea typeface="+mn-ea"/>
                          <a:cs typeface="+mn-cs"/>
                        </a:rPr>
                        <a:t>   10</a:t>
                      </a:r>
                      <a:r>
                        <a:rPr lang="es-MX" sz="1500" baseline="0" dirty="0" smtClean="0">
                          <a:effectLst/>
                          <a:latin typeface="Arial Narrow" panose="020B0606020202030204" pitchFamily="34" charset="0"/>
                          <a:ea typeface="+mn-ea"/>
                          <a:cs typeface="+mn-cs"/>
                        </a:rPr>
                        <a:t> puntos *</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r>
              <a:tr h="370840">
                <a:tc>
                  <a:txBody>
                    <a:bodyPr/>
                    <a:lstStyle/>
                    <a:p>
                      <a:pPr algn="just">
                        <a:lnSpc>
                          <a:spcPct val="107000"/>
                        </a:lnSpc>
                        <a:spcAft>
                          <a:spcPts val="0"/>
                        </a:spcAft>
                      </a:pPr>
                      <a:r>
                        <a:rPr lang="es-MX" sz="1500" dirty="0">
                          <a:effectLst/>
                          <a:latin typeface="Arial Narrow" panose="020B0606020202030204" pitchFamily="34" charset="0"/>
                        </a:rPr>
                        <a:t>Solventación a las Recomendaciones derivadas de la </a:t>
                      </a:r>
                      <a:r>
                        <a:rPr lang="es-MX" sz="1500" dirty="0" smtClean="0">
                          <a:effectLst/>
                          <a:latin typeface="Arial Narrow" panose="020B0606020202030204" pitchFamily="34" charset="0"/>
                        </a:rPr>
                        <a:t>2°</a:t>
                      </a:r>
                      <a:r>
                        <a:rPr lang="es-MX" sz="1500" baseline="0" dirty="0" smtClean="0">
                          <a:effectLst/>
                          <a:latin typeface="Arial Narrow" panose="020B0606020202030204" pitchFamily="34" charset="0"/>
                        </a:rPr>
                        <a:t> </a:t>
                      </a:r>
                      <a:r>
                        <a:rPr lang="es-MX" sz="1500" dirty="0" smtClean="0">
                          <a:effectLst/>
                          <a:latin typeface="Arial Narrow" panose="020B0606020202030204" pitchFamily="34" charset="0"/>
                        </a:rPr>
                        <a:t>evaluación 2014</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MX" sz="1500" kern="1200" dirty="0" smtClean="0">
                          <a:solidFill>
                            <a:schemeClr val="dk1"/>
                          </a:solidFill>
                          <a:effectLst/>
                          <a:latin typeface="Arial Narrow" panose="020B0606020202030204" pitchFamily="34" charset="0"/>
                          <a:ea typeface="+mn-ea"/>
                          <a:cs typeface="+mn-cs"/>
                        </a:rPr>
                        <a:t>Artículo 28 segundo</a:t>
                      </a:r>
                      <a:r>
                        <a:rPr lang="es-MX" sz="1500" kern="1200" baseline="0" dirty="0" smtClean="0">
                          <a:solidFill>
                            <a:schemeClr val="dk1"/>
                          </a:solidFill>
                          <a:effectLst/>
                          <a:latin typeface="Arial Narrow" panose="020B0606020202030204" pitchFamily="34" charset="0"/>
                          <a:ea typeface="+mn-ea"/>
                          <a:cs typeface="+mn-cs"/>
                        </a:rPr>
                        <a:t> párrafo de la LAIPET</a:t>
                      </a:r>
                      <a:endParaRPr lang="es-MX" sz="1500" kern="1200" dirty="0">
                        <a:solidFill>
                          <a:schemeClr val="dk1"/>
                        </a:solidFill>
                        <a:effectLst/>
                        <a:latin typeface="Arial Narrow" panose="020B0606020202030204" pitchFamily="34" charset="0"/>
                        <a:ea typeface="+mn-ea"/>
                        <a:cs typeface="+mn-cs"/>
                      </a:endParaRPr>
                    </a:p>
                  </a:txBody>
                  <a:tcPr marL="51435" marR="51435" marT="0" marB="0" anchor="ctr"/>
                </a:tc>
                <a:tc>
                  <a:txBody>
                    <a:bodyPr/>
                    <a:lstStyle/>
                    <a:p>
                      <a:pPr algn="ctr">
                        <a:lnSpc>
                          <a:spcPct val="107000"/>
                        </a:lnSpc>
                        <a:spcAft>
                          <a:spcPts val="0"/>
                        </a:spcAft>
                      </a:pPr>
                      <a:r>
                        <a:rPr lang="es-MX" sz="1500" dirty="0" smtClean="0">
                          <a:effectLst/>
                          <a:latin typeface="Arial Narrow" panose="020B0606020202030204" pitchFamily="34" charset="0"/>
                          <a:ea typeface="+mn-ea"/>
                          <a:cs typeface="+mn-cs"/>
                        </a:rPr>
                        <a:t>10</a:t>
                      </a:r>
                      <a:r>
                        <a:rPr lang="es-MX" sz="1500" baseline="0" dirty="0" smtClean="0">
                          <a:effectLst/>
                          <a:latin typeface="Arial Narrow" panose="020B0606020202030204" pitchFamily="34" charset="0"/>
                          <a:ea typeface="+mn-ea"/>
                          <a:cs typeface="+mn-cs"/>
                        </a:rPr>
                        <a:t> puntos</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r>
              <a:tr h="370840">
                <a:tc gridSpan="2">
                  <a:txBody>
                    <a:bodyPr/>
                    <a:lstStyle/>
                    <a:p>
                      <a:pPr algn="just">
                        <a:lnSpc>
                          <a:spcPct val="107000"/>
                        </a:lnSpc>
                        <a:spcAft>
                          <a:spcPts val="0"/>
                        </a:spcAft>
                      </a:pPr>
                      <a:r>
                        <a:rPr lang="es-MX" sz="1500" dirty="0" smtClean="0">
                          <a:effectLst/>
                          <a:latin typeface="Arial Narrow" panose="020B0606020202030204" pitchFamily="34" charset="0"/>
                          <a:ea typeface="Calibri" panose="020F0502020204030204" pitchFamily="34" charset="0"/>
                          <a:cs typeface="Times New Roman" panose="02020603050405020304" pitchFamily="18" charset="0"/>
                        </a:rPr>
                        <a:t>Total</a:t>
                      </a:r>
                      <a:r>
                        <a:rPr lang="es-MX" sz="1500"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hMerge="1">
                  <a:txBody>
                    <a:bodyPr/>
                    <a:lstStyle/>
                    <a:p>
                      <a:pPr algn="ctr">
                        <a:lnSpc>
                          <a:spcPct val="107000"/>
                        </a:lnSpc>
                        <a:spcAft>
                          <a:spcPts val="0"/>
                        </a:spcAft>
                      </a:pPr>
                      <a:endParaRPr lang="es-MX" sz="1500" kern="1200" dirty="0">
                        <a:solidFill>
                          <a:schemeClr val="dk1"/>
                        </a:solidFill>
                        <a:effectLst/>
                        <a:latin typeface="Arial Narrow" panose="020B0606020202030204" pitchFamily="34" charset="0"/>
                        <a:ea typeface="+mn-ea"/>
                        <a:cs typeface="+mn-cs"/>
                      </a:endParaRPr>
                    </a:p>
                  </a:txBody>
                  <a:tcPr marL="51435" marR="51435" marT="0" marB="0" anchor="ctr"/>
                </a:tc>
                <a:tc>
                  <a:txBody>
                    <a:bodyPr/>
                    <a:lstStyle/>
                    <a:p>
                      <a:pPr algn="ctr">
                        <a:lnSpc>
                          <a:spcPct val="107000"/>
                        </a:lnSpc>
                        <a:spcAft>
                          <a:spcPts val="0"/>
                        </a:spcAft>
                      </a:pPr>
                      <a:r>
                        <a:rPr lang="es-MX" sz="1500" dirty="0" smtClean="0">
                          <a:effectLst/>
                          <a:latin typeface="Arial Narrow" panose="020B0606020202030204" pitchFamily="34" charset="0"/>
                          <a:ea typeface="Calibri" panose="020F0502020204030204" pitchFamily="34" charset="0"/>
                          <a:cs typeface="Times New Roman" panose="02020603050405020304" pitchFamily="18" charset="0"/>
                        </a:rPr>
                        <a:t>30 pu</a:t>
                      </a:r>
                      <a:r>
                        <a:rPr lang="es-MX" sz="1500" baseline="0" dirty="0" smtClean="0">
                          <a:effectLst/>
                          <a:latin typeface="Arial Narrow" panose="020B0606020202030204" pitchFamily="34" charset="0"/>
                          <a:ea typeface="Calibri" panose="020F0502020204030204" pitchFamily="34" charset="0"/>
                          <a:cs typeface="Times New Roman" panose="02020603050405020304" pitchFamily="18" charset="0"/>
                        </a:rPr>
                        <a:t>ntos </a:t>
                      </a:r>
                      <a:endParaRPr lang="es-MX"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sp>
        <p:nvSpPr>
          <p:cNvPr id="11" name="Título 1"/>
          <p:cNvSpPr txBox="1">
            <a:spLocks/>
          </p:cNvSpPr>
          <p:nvPr/>
        </p:nvSpPr>
        <p:spPr>
          <a:xfrm>
            <a:off x="1023252" y="5775450"/>
            <a:ext cx="4896544" cy="432047"/>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1400" dirty="0" smtClean="0"/>
              <a:t>* 2.5 Puntos enero, febrero, marzo, abril respectivamente</a:t>
            </a:r>
            <a:endParaRPr lang="es-MX" sz="1400" dirty="0"/>
          </a:p>
        </p:txBody>
      </p:sp>
      <p:pic>
        <p:nvPicPr>
          <p:cNvPr id="7" name="5 Imagen" descr="F:\icono tlaxcala transparente.png"/>
          <p:cNvPicPr/>
          <p:nvPr/>
        </p:nvPicPr>
        <p:blipFill>
          <a:blip r:embed="rId2" cstate="print"/>
          <a:srcRect/>
          <a:stretch>
            <a:fillRect/>
          </a:stretch>
        </p:blipFill>
        <p:spPr bwMode="auto">
          <a:xfrm>
            <a:off x="7092280" y="329466"/>
            <a:ext cx="1368152" cy="935465"/>
          </a:xfrm>
          <a:prstGeom prst="rect">
            <a:avLst/>
          </a:prstGeom>
          <a:noFill/>
          <a:ln w="9525">
            <a:noFill/>
            <a:miter lim="800000"/>
            <a:headEnd/>
            <a:tailEnd/>
          </a:ln>
        </p:spPr>
      </p:pic>
    </p:spTree>
    <p:extLst>
      <p:ext uri="{BB962C8B-B14F-4D97-AF65-F5344CB8AC3E}">
        <p14:creationId xmlns:p14="http://schemas.microsoft.com/office/powerpoint/2010/main" val="1854530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5" name="Gráfico 4"/>
          <p:cNvGraphicFramePr>
            <a:graphicFrameLocks noGrp="1"/>
          </p:cNvGraphicFramePr>
          <p:nvPr>
            <p:extLst>
              <p:ext uri="{D42A27DB-BD31-4B8C-83A1-F6EECF244321}">
                <p14:modId xmlns:p14="http://schemas.microsoft.com/office/powerpoint/2010/main" val="2089746838"/>
              </p:ext>
            </p:extLst>
          </p:nvPr>
        </p:nvGraphicFramePr>
        <p:xfrm>
          <a:off x="755576" y="260648"/>
          <a:ext cx="8280920" cy="6294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6577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6" name="Título 1"/>
          <p:cNvSpPr txBox="1">
            <a:spLocks/>
          </p:cNvSpPr>
          <p:nvPr/>
        </p:nvSpPr>
        <p:spPr>
          <a:xfrm>
            <a:off x="1115616" y="548681"/>
            <a:ext cx="7287296" cy="551918"/>
          </a:xfrm>
          <a:prstGeom prst="rect">
            <a:avLst/>
          </a:prstGeom>
        </p:spPr>
        <p:txBody>
          <a:bodyPr anchor="b">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800" dirty="0" smtClean="0"/>
              <a:t>Índice de Cumplimiento de Requerimientos (ICR)</a:t>
            </a:r>
            <a:endParaRPr lang="es-MX" sz="2800" dirty="0"/>
          </a:p>
        </p:txBody>
      </p:sp>
      <p:graphicFrame>
        <p:nvGraphicFramePr>
          <p:cNvPr id="9" name="Marcador de contenido 3"/>
          <p:cNvGraphicFramePr>
            <a:graphicFrameLocks/>
          </p:cNvGraphicFramePr>
          <p:nvPr>
            <p:extLst>
              <p:ext uri="{D42A27DB-BD31-4B8C-83A1-F6EECF244321}">
                <p14:modId xmlns:p14="http://schemas.microsoft.com/office/powerpoint/2010/main" val="2801941619"/>
              </p:ext>
            </p:extLst>
          </p:nvPr>
        </p:nvGraphicFramePr>
        <p:xfrm>
          <a:off x="1115616" y="1340768"/>
          <a:ext cx="7287297" cy="2347976"/>
        </p:xfrm>
        <a:graphic>
          <a:graphicData uri="http://schemas.openxmlformats.org/drawingml/2006/table">
            <a:tbl>
              <a:tblPr firstRow="1" firstCol="1" bandRow="1">
                <a:tableStyleId>{5C22544A-7EE6-4342-B048-85BDC9FD1C3A}</a:tableStyleId>
              </a:tblPr>
              <a:tblGrid>
                <a:gridCol w="3799259"/>
                <a:gridCol w="1744019"/>
                <a:gridCol w="1744019"/>
              </a:tblGrid>
              <a:tr h="212835">
                <a:tc>
                  <a:txBody>
                    <a:bodyPr/>
                    <a:lstStyle/>
                    <a:p>
                      <a:pPr algn="ctr">
                        <a:lnSpc>
                          <a:spcPct val="107000"/>
                        </a:lnSpc>
                        <a:spcAft>
                          <a:spcPts val="0"/>
                        </a:spcAft>
                      </a:pPr>
                      <a:r>
                        <a:rPr lang="es-MX" sz="1800" dirty="0">
                          <a:effectLst/>
                          <a:latin typeface="Arial Narrow" panose="020B0606020202030204" pitchFamily="34" charset="0"/>
                        </a:rPr>
                        <a:t>REQUERIMIENTOS</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2">
                        <a:lumMod val="75000"/>
                      </a:schemeClr>
                    </a:solidFill>
                  </a:tcPr>
                </a:tc>
                <a:tc>
                  <a:txBody>
                    <a:bodyPr/>
                    <a:lstStyle/>
                    <a:p>
                      <a:pPr algn="ctr">
                        <a:lnSpc>
                          <a:spcPct val="107000"/>
                        </a:lnSpc>
                        <a:spcAft>
                          <a:spcPts val="0"/>
                        </a:spcAft>
                      </a:pPr>
                      <a:r>
                        <a:rPr lang="es-MX" sz="1800" dirty="0" smtClean="0">
                          <a:effectLst/>
                          <a:latin typeface="Arial Narrow" panose="020B0606020202030204" pitchFamily="34" charset="0"/>
                        </a:rPr>
                        <a:t>CUMPLIERON</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2">
                        <a:lumMod val="75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PORCENTAJE</a:t>
                      </a:r>
                      <a:r>
                        <a:rPr lang="es-MX" sz="1800"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2">
                        <a:lumMod val="75000"/>
                      </a:schemeClr>
                    </a:solidFill>
                  </a:tcPr>
                </a:tc>
              </a:tr>
              <a:tr h="435237">
                <a:tc>
                  <a:txBody>
                    <a:bodyPr/>
                    <a:lstStyle/>
                    <a:p>
                      <a:pPr algn="just">
                        <a:lnSpc>
                          <a:spcPct val="107000"/>
                        </a:lnSpc>
                        <a:spcAft>
                          <a:spcPts val="0"/>
                        </a:spcAft>
                      </a:pPr>
                      <a:r>
                        <a:rPr lang="es-MX" sz="1800" dirty="0">
                          <a:effectLst/>
                          <a:latin typeface="Arial Narrow" panose="020B0606020202030204" pitchFamily="34" charset="0"/>
                        </a:rPr>
                        <a:t>Elaboración y entrega del Programa de Sistematización  </a:t>
                      </a:r>
                      <a:r>
                        <a:rPr lang="es-MX" sz="1800" dirty="0" smtClean="0">
                          <a:effectLst/>
                          <a:latin typeface="Arial Narrow" panose="020B0606020202030204" pitchFamily="34" charset="0"/>
                        </a:rPr>
                        <a:t>2015</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MX" sz="1800" dirty="0" smtClean="0">
                          <a:effectLst/>
                          <a:latin typeface="Arial Narrow" panose="020B0606020202030204" pitchFamily="34" charset="0"/>
                        </a:rPr>
                        <a:t>122</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85%</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tc>
              </a:tr>
              <a:tr h="342424">
                <a:tc>
                  <a:txBody>
                    <a:bodyPr/>
                    <a:lstStyle/>
                    <a:p>
                      <a:pPr algn="just">
                        <a:lnSpc>
                          <a:spcPct val="107000"/>
                        </a:lnSpc>
                        <a:spcAft>
                          <a:spcPts val="0"/>
                        </a:spcAft>
                      </a:pPr>
                      <a:r>
                        <a:rPr lang="es-MX" sz="1800" dirty="0">
                          <a:effectLst/>
                          <a:latin typeface="Arial Narrow" panose="020B0606020202030204" pitchFamily="34" charset="0"/>
                        </a:rPr>
                        <a:t>Informe </a:t>
                      </a:r>
                      <a:r>
                        <a:rPr lang="es-MX" sz="1800" dirty="0" smtClean="0">
                          <a:effectLst/>
                          <a:latin typeface="Arial Narrow" panose="020B0606020202030204" pitchFamily="34" charset="0"/>
                        </a:rPr>
                        <a:t>Mensual </a:t>
                      </a:r>
                      <a:r>
                        <a:rPr lang="es-MX" sz="1800" dirty="0">
                          <a:effectLst/>
                          <a:latin typeface="Arial Narrow" panose="020B0606020202030204" pitchFamily="34" charset="0"/>
                        </a:rPr>
                        <a:t>de Solicitudes de </a:t>
                      </a:r>
                      <a:r>
                        <a:rPr lang="es-MX" sz="1800" dirty="0" smtClean="0">
                          <a:effectLst/>
                          <a:latin typeface="Arial Narrow" panose="020B0606020202030204" pitchFamily="34" charset="0"/>
                        </a:rPr>
                        <a:t>Información </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MX" sz="1800" dirty="0" smtClean="0">
                          <a:effectLst/>
                          <a:latin typeface="Arial Narrow" panose="020B0606020202030204" pitchFamily="34" charset="0"/>
                          <a:ea typeface="+mn-ea"/>
                          <a:cs typeface="+mn-cs"/>
                        </a:rPr>
                        <a:t>92</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64%*</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tc>
              </a:tr>
              <a:tr h="513636">
                <a:tc>
                  <a:txBody>
                    <a:bodyPr/>
                    <a:lstStyle/>
                    <a:p>
                      <a:pPr algn="just">
                        <a:lnSpc>
                          <a:spcPct val="107000"/>
                        </a:lnSpc>
                        <a:spcAft>
                          <a:spcPts val="0"/>
                        </a:spcAft>
                      </a:pPr>
                      <a:r>
                        <a:rPr lang="es-MX" sz="1800" dirty="0">
                          <a:effectLst/>
                          <a:latin typeface="Arial Narrow" panose="020B0606020202030204" pitchFamily="34" charset="0"/>
                        </a:rPr>
                        <a:t>Solventación a las Recomendaciones derivadas de la </a:t>
                      </a:r>
                      <a:r>
                        <a:rPr lang="es-MX" sz="1800" dirty="0" smtClean="0">
                          <a:effectLst/>
                          <a:latin typeface="Arial Narrow" panose="020B0606020202030204" pitchFamily="34" charset="0"/>
                        </a:rPr>
                        <a:t>segunda evaluación 2014-2 </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MX" sz="1800" dirty="0" smtClean="0">
                          <a:effectLst/>
                          <a:latin typeface="Arial Narrow" panose="020B0606020202030204" pitchFamily="34" charset="0"/>
                          <a:ea typeface="+mn-ea"/>
                          <a:cs typeface="+mn-cs"/>
                        </a:rPr>
                        <a:t>96</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68%</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tc>
              </a:tr>
            </a:tbl>
          </a:graphicData>
        </a:graphic>
      </p:graphicFrame>
      <p:sp>
        <p:nvSpPr>
          <p:cNvPr id="10" name="CuadroTexto 5"/>
          <p:cNvSpPr txBox="1"/>
          <p:nvPr/>
        </p:nvSpPr>
        <p:spPr>
          <a:xfrm>
            <a:off x="1187624" y="3762906"/>
            <a:ext cx="7143280" cy="1754326"/>
          </a:xfrm>
          <a:prstGeom prst="rect">
            <a:avLst/>
          </a:prstGeom>
          <a:solidFill>
            <a:schemeClr val="accent1">
              <a:lumMod val="90000"/>
              <a:lumOff val="10000"/>
            </a:schemeClr>
          </a:solidFill>
        </p:spPr>
        <p:txBody>
          <a:bodyPr wrap="square" rtlCol="0">
            <a:spAutoFit/>
          </a:bodyPr>
          <a:lstStyle/>
          <a:p>
            <a:pPr algn="just"/>
            <a:r>
              <a:rPr lang="es-MX" sz="1600" dirty="0" smtClean="0">
                <a:solidFill>
                  <a:schemeClr val="bg1"/>
                </a:solidFill>
              </a:rPr>
              <a:t>*</a:t>
            </a:r>
            <a:r>
              <a:rPr lang="es-MX" dirty="0" smtClean="0">
                <a:solidFill>
                  <a:schemeClr val="bg1"/>
                </a:solidFill>
              </a:rPr>
              <a:t>Nota: Este dato del informe mensual de solicitudes de información es el promedio de entrega de este requerimiento derivado que se contabilizan los 4 primeros meses del año (144 X 4 =576) que son el total de informes solicitados de la evaluación de los cuales se cumplieron 367 es decir el </a:t>
            </a:r>
            <a:r>
              <a:rPr lang="es-MX" u="sng" dirty="0" smtClean="0">
                <a:solidFill>
                  <a:schemeClr val="bg1"/>
                </a:solidFill>
              </a:rPr>
              <a:t>64%,  </a:t>
            </a:r>
            <a:r>
              <a:rPr lang="es-MX" dirty="0" smtClean="0">
                <a:solidFill>
                  <a:schemeClr val="bg1"/>
                </a:solidFill>
              </a:rPr>
              <a:t>porcentaje que corresponde a </a:t>
            </a:r>
            <a:r>
              <a:rPr lang="es-MX" u="sng" dirty="0" smtClean="0">
                <a:solidFill>
                  <a:schemeClr val="bg1"/>
                </a:solidFill>
              </a:rPr>
              <a:t>92 </a:t>
            </a:r>
            <a:r>
              <a:rPr lang="es-MX" dirty="0" smtClean="0">
                <a:solidFill>
                  <a:schemeClr val="bg1"/>
                </a:solidFill>
              </a:rPr>
              <a:t>entidades públicas cumplidoras de este.</a:t>
            </a:r>
          </a:p>
        </p:txBody>
      </p:sp>
      <p:pic>
        <p:nvPicPr>
          <p:cNvPr id="8" name="5 Imagen" descr="F:\icono tlaxcala transparente.png"/>
          <p:cNvPicPr/>
          <p:nvPr/>
        </p:nvPicPr>
        <p:blipFill>
          <a:blip r:embed="rId2" cstate="print"/>
          <a:srcRect/>
          <a:stretch>
            <a:fillRect/>
          </a:stretch>
        </p:blipFill>
        <p:spPr bwMode="auto">
          <a:xfrm>
            <a:off x="6962752" y="5661248"/>
            <a:ext cx="1368152" cy="935465"/>
          </a:xfrm>
          <a:prstGeom prst="rect">
            <a:avLst/>
          </a:prstGeom>
          <a:noFill/>
          <a:ln w="9525">
            <a:noFill/>
            <a:miter lim="800000"/>
            <a:headEnd/>
            <a:tailEnd/>
          </a:ln>
        </p:spPr>
      </p:pic>
    </p:spTree>
    <p:extLst>
      <p:ext uri="{BB962C8B-B14F-4D97-AF65-F5344CB8AC3E}">
        <p14:creationId xmlns:p14="http://schemas.microsoft.com/office/powerpoint/2010/main" val="898287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5" name="4 Título"/>
          <p:cNvSpPr>
            <a:spLocks noGrp="1"/>
          </p:cNvSpPr>
          <p:nvPr>
            <p:ph type="ctrTitle"/>
          </p:nvPr>
        </p:nvSpPr>
        <p:spPr>
          <a:xfrm>
            <a:off x="1403648" y="2276872"/>
            <a:ext cx="7406640" cy="1472184"/>
          </a:xfrm>
        </p:spPr>
        <p:txBody>
          <a:bodyPr>
            <a:normAutofit/>
          </a:bodyPr>
          <a:lstStyle/>
          <a:p>
            <a:pPr algn="ctr"/>
            <a:r>
              <a:rPr lang="es-MX" sz="2800" dirty="0" smtClean="0"/>
              <a:t>ÍNDICE DE CONOCIMIENTOS DEL ARI (ICARI)</a:t>
            </a:r>
            <a:endParaRPr lang="es-MX" sz="2800" dirty="0"/>
          </a:p>
        </p:txBody>
      </p:sp>
      <p:sp>
        <p:nvSpPr>
          <p:cNvPr id="8" name="4 Título"/>
          <p:cNvSpPr txBox="1">
            <a:spLocks/>
          </p:cNvSpPr>
          <p:nvPr/>
        </p:nvSpPr>
        <p:spPr>
          <a:xfrm>
            <a:off x="6012160" y="5229200"/>
            <a:ext cx="2138570"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dirty="0" smtClean="0"/>
              <a:t>JULIO DE 2015</a:t>
            </a:r>
            <a:endParaRPr lang="es-MX" sz="1800" dirty="0"/>
          </a:p>
        </p:txBody>
      </p:sp>
      <p:pic>
        <p:nvPicPr>
          <p:cNvPr id="9" name="5 Imagen" descr="F:\icono tlaxcala transparente.png"/>
          <p:cNvPicPr/>
          <p:nvPr/>
        </p:nvPicPr>
        <p:blipFill>
          <a:blip r:embed="rId2" cstate="print"/>
          <a:srcRect/>
          <a:stretch>
            <a:fillRect/>
          </a:stretch>
        </p:blipFill>
        <p:spPr bwMode="auto">
          <a:xfrm>
            <a:off x="1403648" y="5297547"/>
            <a:ext cx="1368152" cy="935465"/>
          </a:xfrm>
          <a:prstGeom prst="rect">
            <a:avLst/>
          </a:prstGeom>
          <a:noFill/>
          <a:ln w="9525">
            <a:noFill/>
            <a:miter lim="800000"/>
            <a:headEnd/>
            <a:tailEnd/>
          </a:ln>
        </p:spPr>
      </p:pic>
      <p:pic>
        <p:nvPicPr>
          <p:cNvPr id="10" name="5 Imagen" descr="F:\icono tlaxcala transparente.png"/>
          <p:cNvPicPr/>
          <p:nvPr/>
        </p:nvPicPr>
        <p:blipFill>
          <a:blip r:embed="rId2" cstate="print"/>
          <a:srcRect/>
          <a:stretch>
            <a:fillRect/>
          </a:stretch>
        </p:blipFill>
        <p:spPr bwMode="auto">
          <a:xfrm>
            <a:off x="7380312" y="328995"/>
            <a:ext cx="1368152" cy="935465"/>
          </a:xfrm>
          <a:prstGeom prst="rect">
            <a:avLst/>
          </a:prstGeom>
          <a:noFill/>
          <a:ln w="9525">
            <a:noFill/>
            <a:miter lim="800000"/>
            <a:headEnd/>
            <a:tailEnd/>
          </a:ln>
        </p:spPr>
      </p:pic>
    </p:spTree>
    <p:extLst>
      <p:ext uri="{BB962C8B-B14F-4D97-AF65-F5344CB8AC3E}">
        <p14:creationId xmlns:p14="http://schemas.microsoft.com/office/powerpoint/2010/main" val="1687893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3" name="Rectángulo 2"/>
          <p:cNvSpPr/>
          <p:nvPr/>
        </p:nvSpPr>
        <p:spPr>
          <a:xfrm>
            <a:off x="1547664" y="1700808"/>
            <a:ext cx="7200800" cy="3293209"/>
          </a:xfrm>
          <a:prstGeom prst="rect">
            <a:avLst/>
          </a:prstGeom>
        </p:spPr>
        <p:txBody>
          <a:bodyPr wrap="square">
            <a:spAutoFit/>
          </a:bodyPr>
          <a:lstStyle/>
          <a:p>
            <a:pPr algn="just">
              <a:spcAft>
                <a:spcPts val="0"/>
              </a:spcAft>
            </a:pPr>
            <a:r>
              <a:rPr lang="es-ES" sz="1600" dirty="0" smtClean="0"/>
              <a:t>De acuerdo a la LAIPET el encargado del ARI deberá tener el perfil adecuado para el cumplimiento de las obligaciones que se deriven de está Ley; por lo anterior este índice estableció el grado de conocimiento del ARI de cada uno de los sujetos obligados tiene sobre la Ley de Acceso a la Información Pública para el Estado de Tlaxcala e investigar con ello las fortalezas y debilidades de estas figuras de la transparencia en el estado; toda </a:t>
            </a:r>
            <a:r>
              <a:rPr lang="es-ES" sz="1600" dirty="0"/>
              <a:t>vez que son ellos el enlace entre los solicitantes de información y la entidad pública que representan y que además lo son de la misma forma enlace entre el órgano garante y su entidad. </a:t>
            </a:r>
            <a:endParaRPr lang="es-ES" sz="1600" dirty="0" smtClean="0"/>
          </a:p>
          <a:p>
            <a:pPr algn="just">
              <a:spcAft>
                <a:spcPts val="0"/>
              </a:spcAft>
            </a:pPr>
            <a:endParaRPr lang="es-ES" sz="1600" dirty="0">
              <a:latin typeface="Arial" panose="020B0604020202020204" pitchFamily="34" charset="0"/>
              <a:ea typeface="Times New Roman" panose="02020603050405020304" pitchFamily="18" charset="0"/>
            </a:endParaRPr>
          </a:p>
          <a:p>
            <a:pPr algn="just">
              <a:spcAft>
                <a:spcPts val="0"/>
              </a:spcAft>
            </a:pPr>
            <a:r>
              <a:rPr lang="es-ES" sz="1600" dirty="0" smtClean="0">
                <a:ea typeface="Times New Roman" panose="02020603050405020304" pitchFamily="18" charset="0"/>
              </a:rPr>
              <a:t>De </a:t>
            </a:r>
            <a:r>
              <a:rPr lang="es-ES" sz="1600" dirty="0">
                <a:ea typeface="Times New Roman" panose="02020603050405020304" pitchFamily="18" charset="0"/>
              </a:rPr>
              <a:t>tal </a:t>
            </a:r>
            <a:r>
              <a:rPr lang="es-ES" sz="1600" dirty="0" smtClean="0">
                <a:ea typeface="Times New Roman" panose="02020603050405020304" pitchFamily="18" charset="0"/>
              </a:rPr>
              <a:t>manera </a:t>
            </a:r>
            <a:r>
              <a:rPr lang="es-ES" sz="1600" dirty="0">
                <a:ea typeface="Times New Roman" panose="02020603050405020304" pitchFamily="18" charset="0"/>
              </a:rPr>
              <a:t>se notificó a los 144 sujetos </a:t>
            </a:r>
            <a:r>
              <a:rPr lang="es-ES" sz="1600" dirty="0" smtClean="0">
                <a:ea typeface="Times New Roman" panose="02020603050405020304" pitchFamily="18" charset="0"/>
              </a:rPr>
              <a:t>obligados en </a:t>
            </a:r>
            <a:r>
              <a:rPr lang="es-ES" sz="1600" dirty="0">
                <a:ea typeface="Times New Roman" panose="02020603050405020304" pitchFamily="18" charset="0"/>
              </a:rPr>
              <a:t>oficialía de partes de sus </a:t>
            </a:r>
            <a:r>
              <a:rPr lang="es-ES" sz="1600" dirty="0" smtClean="0">
                <a:ea typeface="Times New Roman" panose="02020603050405020304" pitchFamily="18" charset="0"/>
              </a:rPr>
              <a:t>respectivos domicilios</a:t>
            </a:r>
            <a:r>
              <a:rPr lang="es-ES" sz="1600" dirty="0">
                <a:ea typeface="Times New Roman" panose="02020603050405020304" pitchFamily="18" charset="0"/>
              </a:rPr>
              <a:t>, </a:t>
            </a:r>
            <a:r>
              <a:rPr lang="es-ES" sz="1600" dirty="0" smtClean="0">
                <a:ea typeface="Times New Roman" panose="02020603050405020304" pitchFamily="18" charset="0"/>
              </a:rPr>
              <a:t>derivado de ello </a:t>
            </a:r>
            <a:r>
              <a:rPr lang="es-ES" sz="1600" dirty="0">
                <a:ea typeface="Times New Roman" panose="02020603050405020304" pitchFamily="18" charset="0"/>
              </a:rPr>
              <a:t>se les aplicó el </a:t>
            </a:r>
            <a:r>
              <a:rPr lang="es-ES" sz="1600" dirty="0" smtClean="0">
                <a:ea typeface="Times New Roman" panose="02020603050405020304" pitchFamily="18" charset="0"/>
              </a:rPr>
              <a:t>examen de este indicador a los ARIS </a:t>
            </a:r>
            <a:r>
              <a:rPr lang="es-ES" sz="1600" dirty="0">
                <a:ea typeface="Times New Roman" panose="02020603050405020304" pitchFamily="18" charset="0"/>
              </a:rPr>
              <a:t>en las instalaciones de la CAIPTLAX del 9 al 17 de abril del presente año;  y constó de 20 preguntas todas sacadas de la citada </a:t>
            </a:r>
            <a:r>
              <a:rPr lang="es-ES" sz="1600" dirty="0" smtClean="0">
                <a:ea typeface="Times New Roman" panose="02020603050405020304" pitchFamily="18" charset="0"/>
              </a:rPr>
              <a:t>Ley.</a:t>
            </a:r>
            <a:endParaRPr lang="es-MX" sz="1600" dirty="0">
              <a:effectLst/>
              <a:ea typeface="Times New Roman" panose="02020603050405020304" pitchFamily="18" charset="0"/>
            </a:endParaRPr>
          </a:p>
        </p:txBody>
      </p:sp>
      <p:sp>
        <p:nvSpPr>
          <p:cNvPr id="9" name="4 Título"/>
          <p:cNvSpPr txBox="1">
            <a:spLocks/>
          </p:cNvSpPr>
          <p:nvPr/>
        </p:nvSpPr>
        <p:spPr>
          <a:xfrm>
            <a:off x="1259632" y="620688"/>
            <a:ext cx="5184576" cy="750931"/>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1800" dirty="0" smtClean="0"/>
              <a:t>ÍNDICE DE CONOCIMIENTOS DEL ARI </a:t>
            </a:r>
          </a:p>
          <a:p>
            <a:pPr algn="ctr"/>
            <a:r>
              <a:rPr lang="es-MX" sz="1800" dirty="0" smtClean="0"/>
              <a:t>(ICARI)</a:t>
            </a:r>
            <a:endParaRPr lang="es-MX" sz="1800" dirty="0"/>
          </a:p>
        </p:txBody>
      </p:sp>
      <p:pic>
        <p:nvPicPr>
          <p:cNvPr id="6" name="5 Imagen" descr="F:\icono tlaxcala transparente.png"/>
          <p:cNvPicPr/>
          <p:nvPr/>
        </p:nvPicPr>
        <p:blipFill>
          <a:blip r:embed="rId2" cstate="print"/>
          <a:srcRect/>
          <a:stretch>
            <a:fillRect/>
          </a:stretch>
        </p:blipFill>
        <p:spPr bwMode="auto">
          <a:xfrm>
            <a:off x="7380312" y="328995"/>
            <a:ext cx="1368152" cy="935465"/>
          </a:xfrm>
          <a:prstGeom prst="rect">
            <a:avLst/>
          </a:prstGeom>
          <a:noFill/>
          <a:ln w="9525">
            <a:noFill/>
            <a:miter lim="800000"/>
            <a:headEnd/>
            <a:tailEnd/>
          </a:ln>
        </p:spPr>
      </p:pic>
      <p:pic>
        <p:nvPicPr>
          <p:cNvPr id="7" name="5 Imagen" descr="F:\icono tlaxcala transparente.png"/>
          <p:cNvPicPr/>
          <p:nvPr/>
        </p:nvPicPr>
        <p:blipFill>
          <a:blip r:embed="rId2" cstate="print"/>
          <a:srcRect/>
          <a:stretch>
            <a:fillRect/>
          </a:stretch>
        </p:blipFill>
        <p:spPr bwMode="auto">
          <a:xfrm>
            <a:off x="1547664" y="5486460"/>
            <a:ext cx="1368152" cy="935465"/>
          </a:xfrm>
          <a:prstGeom prst="rect">
            <a:avLst/>
          </a:prstGeom>
          <a:noFill/>
          <a:ln w="9525">
            <a:noFill/>
            <a:miter lim="800000"/>
            <a:headEnd/>
            <a:tailEnd/>
          </a:ln>
        </p:spPr>
      </p:pic>
    </p:spTree>
    <p:extLst>
      <p:ext uri="{BB962C8B-B14F-4D97-AF65-F5344CB8AC3E}">
        <p14:creationId xmlns:p14="http://schemas.microsoft.com/office/powerpoint/2010/main" val="1531968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10" name="1 Gráfico"/>
          <p:cNvGraphicFramePr>
            <a:graphicFrameLocks noGrp="1"/>
          </p:cNvGraphicFramePr>
          <p:nvPr>
            <p:extLst>
              <p:ext uri="{D42A27DB-BD31-4B8C-83A1-F6EECF244321}">
                <p14:modId xmlns:p14="http://schemas.microsoft.com/office/powerpoint/2010/main" val="3516630435"/>
              </p:ext>
            </p:extLst>
          </p:nvPr>
        </p:nvGraphicFramePr>
        <p:xfrm>
          <a:off x="971600" y="281781"/>
          <a:ext cx="7934274" cy="62944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5810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9" name="1 Gráfico"/>
          <p:cNvGraphicFramePr>
            <a:graphicFrameLocks noGrp="1"/>
          </p:cNvGraphicFramePr>
          <p:nvPr>
            <p:extLst>
              <p:ext uri="{D42A27DB-BD31-4B8C-83A1-F6EECF244321}">
                <p14:modId xmlns:p14="http://schemas.microsoft.com/office/powerpoint/2010/main" val="2344807043"/>
              </p:ext>
            </p:extLst>
          </p:nvPr>
        </p:nvGraphicFramePr>
        <p:xfrm>
          <a:off x="242454" y="285750"/>
          <a:ext cx="8659091" cy="6286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1622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9" name="1 Gráfico"/>
          <p:cNvGraphicFramePr>
            <a:graphicFrameLocks noGrp="1"/>
          </p:cNvGraphicFramePr>
          <p:nvPr>
            <p:extLst>
              <p:ext uri="{D42A27DB-BD31-4B8C-83A1-F6EECF244321}">
                <p14:modId xmlns:p14="http://schemas.microsoft.com/office/powerpoint/2010/main" val="999344624"/>
              </p:ext>
            </p:extLst>
          </p:nvPr>
        </p:nvGraphicFramePr>
        <p:xfrm>
          <a:off x="1043608" y="332656"/>
          <a:ext cx="7992888" cy="61206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9049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5" name="4 Título"/>
          <p:cNvSpPr>
            <a:spLocks noGrp="1"/>
          </p:cNvSpPr>
          <p:nvPr>
            <p:ph type="ctrTitle"/>
          </p:nvPr>
        </p:nvSpPr>
        <p:spPr>
          <a:xfrm>
            <a:off x="1403648" y="2276872"/>
            <a:ext cx="7406640" cy="1472184"/>
          </a:xfrm>
        </p:spPr>
        <p:txBody>
          <a:bodyPr>
            <a:normAutofit/>
          </a:bodyPr>
          <a:lstStyle/>
          <a:p>
            <a:pPr algn="ctr"/>
            <a:r>
              <a:rPr lang="es-MX" sz="2800" dirty="0" smtClean="0"/>
              <a:t>ÍNDICE GENERAL DE CUMPLIMIENTO</a:t>
            </a:r>
            <a:br>
              <a:rPr lang="es-MX" sz="2800" dirty="0" smtClean="0"/>
            </a:br>
            <a:r>
              <a:rPr lang="es-MX" sz="2800" dirty="0" smtClean="0"/>
              <a:t> (IGC)</a:t>
            </a:r>
            <a:endParaRPr lang="es-MX" sz="2800" dirty="0"/>
          </a:p>
        </p:txBody>
      </p:sp>
      <p:sp>
        <p:nvSpPr>
          <p:cNvPr id="8" name="4 Título"/>
          <p:cNvSpPr txBox="1">
            <a:spLocks/>
          </p:cNvSpPr>
          <p:nvPr/>
        </p:nvSpPr>
        <p:spPr>
          <a:xfrm>
            <a:off x="6012160" y="5229200"/>
            <a:ext cx="2138570"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dirty="0" smtClean="0"/>
              <a:t>JULIO DE 2015</a:t>
            </a:r>
            <a:endParaRPr lang="es-MX" sz="1800" dirty="0"/>
          </a:p>
        </p:txBody>
      </p:sp>
      <p:pic>
        <p:nvPicPr>
          <p:cNvPr id="9" name="5 Imagen" descr="F:\icono tlaxcala transparente.png"/>
          <p:cNvPicPr/>
          <p:nvPr/>
        </p:nvPicPr>
        <p:blipFill>
          <a:blip r:embed="rId2" cstate="print"/>
          <a:srcRect/>
          <a:stretch>
            <a:fillRect/>
          </a:stretch>
        </p:blipFill>
        <p:spPr bwMode="auto">
          <a:xfrm>
            <a:off x="1369601" y="5229200"/>
            <a:ext cx="1368152" cy="935465"/>
          </a:xfrm>
          <a:prstGeom prst="rect">
            <a:avLst/>
          </a:prstGeom>
          <a:noFill/>
          <a:ln w="9525">
            <a:noFill/>
            <a:miter lim="800000"/>
            <a:headEnd/>
            <a:tailEnd/>
          </a:ln>
        </p:spPr>
      </p:pic>
      <p:pic>
        <p:nvPicPr>
          <p:cNvPr id="10" name="5 Imagen" descr="F:\icono tlaxcala transparente.png"/>
          <p:cNvPicPr/>
          <p:nvPr/>
        </p:nvPicPr>
        <p:blipFill>
          <a:blip r:embed="rId2" cstate="print"/>
          <a:srcRect/>
          <a:stretch>
            <a:fillRect/>
          </a:stretch>
        </p:blipFill>
        <p:spPr bwMode="auto">
          <a:xfrm>
            <a:off x="7308304" y="328995"/>
            <a:ext cx="1368152" cy="935465"/>
          </a:xfrm>
          <a:prstGeom prst="rect">
            <a:avLst/>
          </a:prstGeom>
          <a:noFill/>
          <a:ln w="9525">
            <a:noFill/>
            <a:miter lim="800000"/>
            <a:headEnd/>
            <a:tailEnd/>
          </a:ln>
        </p:spPr>
      </p:pic>
    </p:spTree>
    <p:extLst>
      <p:ext uri="{BB962C8B-B14F-4D97-AF65-F5344CB8AC3E}">
        <p14:creationId xmlns:p14="http://schemas.microsoft.com/office/powerpoint/2010/main" val="4293230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6" name="Marcador de contenido 2"/>
          <p:cNvSpPr txBox="1">
            <a:spLocks/>
          </p:cNvSpPr>
          <p:nvPr/>
        </p:nvSpPr>
        <p:spPr>
          <a:xfrm>
            <a:off x="1148834" y="1484784"/>
            <a:ext cx="7556289" cy="4968552"/>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200" dirty="0" smtClean="0"/>
              <a:t>La </a:t>
            </a:r>
            <a:r>
              <a:rPr lang="es-MX" sz="2200" dirty="0"/>
              <a:t>Comisión  de Acceso a la Información Pública y Protección de Datos  Personales del Estado de Tlaxcala (</a:t>
            </a:r>
            <a:r>
              <a:rPr lang="es-MX" sz="2200" dirty="0" smtClean="0"/>
              <a:t>CAIPTLAX</a:t>
            </a:r>
            <a:r>
              <a:rPr lang="es-MX" sz="2200" dirty="0"/>
              <a:t>), evaluará semestralmente a las entidades públicas respecto al cumplimiento de las obligaciones establecidas en la Ley de Acceso a la Información Pública para el Estado de Tlaxcala (LAIPET), por sí o a través de terceros como lo dispone el artículo 28 de dicha </a:t>
            </a:r>
            <a:r>
              <a:rPr lang="es-MX" sz="2200" dirty="0" smtClean="0"/>
              <a:t>Ley.</a:t>
            </a:r>
          </a:p>
          <a:p>
            <a:pPr algn="just"/>
            <a:r>
              <a:rPr lang="es-MX" sz="2200" dirty="0" smtClean="0"/>
              <a:t>Mediante el acuerdo número </a:t>
            </a:r>
            <a:r>
              <a:rPr lang="es-MX" sz="2200" b="1" dirty="0" smtClean="0"/>
              <a:t>CG/ORD/01-27-03-15</a:t>
            </a:r>
            <a:r>
              <a:rPr lang="es-MX" sz="2200" dirty="0" smtClean="0"/>
              <a:t> aprobado por el Consejo General, en la décima cuarta sesión pública ordinaria celebrada el día 27 de marzo de 2015, determinaron los Criterios y Metodología de la Primera Evaluación Semestral 2015, misma que se realizó a través de tres indicadores.</a:t>
            </a:r>
          </a:p>
          <a:p>
            <a:endParaRPr lang="es-MX" dirty="0"/>
          </a:p>
        </p:txBody>
      </p:sp>
      <p:sp>
        <p:nvSpPr>
          <p:cNvPr id="9" name="Título 1"/>
          <p:cNvSpPr txBox="1">
            <a:spLocks/>
          </p:cNvSpPr>
          <p:nvPr/>
        </p:nvSpPr>
        <p:spPr>
          <a:xfrm>
            <a:off x="1148835" y="552880"/>
            <a:ext cx="6447501" cy="522515"/>
          </a:xfrm>
          <a:prstGeom prst="rect">
            <a:avLst/>
          </a:prstGeom>
        </p:spPr>
        <p:txBody>
          <a:bodyPr anchor="b">
            <a:normAutofit fontScale="8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dirty="0" smtClean="0"/>
              <a:t>Fundamento Jurídico</a:t>
            </a:r>
            <a:endParaRPr lang="es-MX" dirty="0"/>
          </a:p>
        </p:txBody>
      </p:sp>
      <p:pic>
        <p:nvPicPr>
          <p:cNvPr id="5" name="5 Imagen" descr="F:\icono tlaxcala transparente.png"/>
          <p:cNvPicPr/>
          <p:nvPr/>
        </p:nvPicPr>
        <p:blipFill>
          <a:blip r:embed="rId2" cstate="print"/>
          <a:srcRect/>
          <a:stretch>
            <a:fillRect/>
          </a:stretch>
        </p:blipFill>
        <p:spPr bwMode="auto">
          <a:xfrm>
            <a:off x="1259632" y="5696467"/>
            <a:ext cx="1368152" cy="935465"/>
          </a:xfrm>
          <a:prstGeom prst="rect">
            <a:avLst/>
          </a:prstGeom>
          <a:noFill/>
          <a:ln w="9525">
            <a:noFill/>
            <a:miter lim="800000"/>
            <a:headEnd/>
            <a:tailEnd/>
          </a:ln>
        </p:spPr>
      </p:pic>
      <p:pic>
        <p:nvPicPr>
          <p:cNvPr id="7" name="5 Imagen" descr="F:\icono tlaxcala transparente.png"/>
          <p:cNvPicPr/>
          <p:nvPr/>
        </p:nvPicPr>
        <p:blipFill>
          <a:blip r:embed="rId2" cstate="print"/>
          <a:srcRect/>
          <a:stretch>
            <a:fillRect/>
          </a:stretch>
        </p:blipFill>
        <p:spPr bwMode="auto">
          <a:xfrm>
            <a:off x="7164288" y="344624"/>
            <a:ext cx="1368152" cy="935465"/>
          </a:xfrm>
          <a:prstGeom prst="rect">
            <a:avLst/>
          </a:prstGeom>
          <a:noFill/>
          <a:ln w="9525">
            <a:noFill/>
            <a:miter lim="800000"/>
            <a:headEnd/>
            <a:tailEnd/>
          </a:ln>
        </p:spPr>
      </p:pic>
    </p:spTree>
    <p:extLst>
      <p:ext uri="{BB962C8B-B14F-4D97-AF65-F5344CB8AC3E}">
        <p14:creationId xmlns:p14="http://schemas.microsoft.com/office/powerpoint/2010/main" val="3374365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8" name="4 Título"/>
          <p:cNvSpPr txBox="1">
            <a:spLocks/>
          </p:cNvSpPr>
          <p:nvPr/>
        </p:nvSpPr>
        <p:spPr>
          <a:xfrm>
            <a:off x="1266650" y="1124744"/>
            <a:ext cx="5681614" cy="1008113"/>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400" dirty="0" smtClean="0"/>
              <a:t>ÍNDICE GENERAL DE CUMPLIMIENTO</a:t>
            </a:r>
          </a:p>
          <a:p>
            <a:r>
              <a:rPr lang="es-MX" sz="1400" dirty="0" smtClean="0"/>
              <a:t>(LA SUMATORIA DE LOS 3 INDICADORES) </a:t>
            </a:r>
          </a:p>
          <a:p>
            <a:endParaRPr lang="es-MX" sz="1800" dirty="0"/>
          </a:p>
        </p:txBody>
      </p:sp>
      <p:graphicFrame>
        <p:nvGraphicFramePr>
          <p:cNvPr id="9" name="Marcador de contenido 3"/>
          <p:cNvGraphicFramePr>
            <a:graphicFrameLocks/>
          </p:cNvGraphicFramePr>
          <p:nvPr>
            <p:extLst>
              <p:ext uri="{D42A27DB-BD31-4B8C-83A1-F6EECF244321}">
                <p14:modId xmlns:p14="http://schemas.microsoft.com/office/powerpoint/2010/main" val="3790571836"/>
              </p:ext>
            </p:extLst>
          </p:nvPr>
        </p:nvGraphicFramePr>
        <p:xfrm>
          <a:off x="1043608" y="2492896"/>
          <a:ext cx="7897802" cy="2361119"/>
        </p:xfrm>
        <a:graphic>
          <a:graphicData uri="http://schemas.openxmlformats.org/drawingml/2006/table">
            <a:tbl>
              <a:tblPr>
                <a:tableStyleId>{5C22544A-7EE6-4342-B048-85BDC9FD1C3A}</a:tableStyleId>
              </a:tblPr>
              <a:tblGrid>
                <a:gridCol w="2115181"/>
                <a:gridCol w="1897385"/>
                <a:gridCol w="1911869"/>
                <a:gridCol w="1973367"/>
              </a:tblGrid>
              <a:tr h="1080120">
                <a:tc>
                  <a:txBody>
                    <a:bodyPr/>
                    <a:lstStyle/>
                    <a:p>
                      <a:pPr algn="ctr">
                        <a:lnSpc>
                          <a:spcPct val="107000"/>
                        </a:lnSpc>
                        <a:spcAft>
                          <a:spcPts val="0"/>
                        </a:spcAft>
                      </a:pPr>
                      <a:r>
                        <a:rPr lang="es-MX" sz="1600" dirty="0">
                          <a:effectLst/>
                        </a:rPr>
                        <a:t>Índice de Cumplimiento de la Información Pública de Oficio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a:txBody>
                    <a:bodyPr/>
                    <a:lstStyle/>
                    <a:p>
                      <a:pPr algn="ctr">
                        <a:lnSpc>
                          <a:spcPct val="107000"/>
                        </a:lnSpc>
                        <a:spcAft>
                          <a:spcPts val="0"/>
                        </a:spcAft>
                      </a:pPr>
                      <a:r>
                        <a:rPr lang="es-MX" sz="1600" dirty="0">
                          <a:effectLst/>
                        </a:rPr>
                        <a:t>Índice de Cumplimiento de Requerimientos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600" dirty="0">
                          <a:effectLst/>
                        </a:rPr>
                        <a:t>Índice de </a:t>
                      </a:r>
                      <a:r>
                        <a:rPr lang="es-MX" sz="1600" dirty="0" smtClean="0">
                          <a:effectLst/>
                        </a:rPr>
                        <a:t>Conocimientos</a:t>
                      </a:r>
                      <a:r>
                        <a:rPr lang="es-MX" sz="1600" baseline="0" dirty="0" smtClean="0">
                          <a:effectLst/>
                        </a:rPr>
                        <a:t> del Área Responsable de la Información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600">
                          <a:effectLst/>
                        </a:rPr>
                        <a:t>Índice General de Cumplimiento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r h="582347">
                <a:tc>
                  <a:txBody>
                    <a:bodyPr/>
                    <a:lstStyle/>
                    <a:p>
                      <a:pPr algn="ctr">
                        <a:lnSpc>
                          <a:spcPct val="107000"/>
                        </a:lnSpc>
                        <a:spcAft>
                          <a:spcPts val="0"/>
                        </a:spcAft>
                      </a:pPr>
                      <a:r>
                        <a:rPr lang="es-MX" sz="1600">
                          <a:effectLst/>
                        </a:rPr>
                        <a:t>ICIPO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a:txBody>
                    <a:bodyPr/>
                    <a:lstStyle/>
                    <a:p>
                      <a:pPr algn="ctr">
                        <a:lnSpc>
                          <a:spcPct val="107000"/>
                        </a:lnSpc>
                        <a:spcAft>
                          <a:spcPts val="0"/>
                        </a:spcAft>
                      </a:pPr>
                      <a:r>
                        <a:rPr lang="es-MX" sz="1600" dirty="0">
                          <a:effectLst/>
                        </a:rPr>
                        <a:t>ICR</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600" dirty="0" smtClean="0">
                          <a:effectLst/>
                        </a:rPr>
                        <a:t>ICARI</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600" dirty="0">
                          <a:effectLst/>
                        </a:rPr>
                        <a:t>IGC</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r h="698652">
                <a:tc>
                  <a:txBody>
                    <a:bodyPr/>
                    <a:lstStyle/>
                    <a:p>
                      <a:pPr algn="ctr">
                        <a:lnSpc>
                          <a:spcPct val="107000"/>
                        </a:lnSpc>
                        <a:spcAft>
                          <a:spcPts val="0"/>
                        </a:spcAft>
                      </a:pPr>
                      <a:r>
                        <a:rPr lang="es-MX" sz="1600" dirty="0">
                          <a:effectLst/>
                        </a:rPr>
                        <a:t>50%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a:txBody>
                    <a:bodyPr/>
                    <a:lstStyle/>
                    <a:p>
                      <a:pPr algn="ctr">
                        <a:lnSpc>
                          <a:spcPct val="107000"/>
                        </a:lnSpc>
                        <a:spcAft>
                          <a:spcPts val="0"/>
                        </a:spcAft>
                      </a:pPr>
                      <a:r>
                        <a:rPr lang="es-MX" sz="1600">
                          <a:effectLst/>
                        </a:rPr>
                        <a:t>30%</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600" dirty="0">
                          <a:effectLst/>
                        </a:rPr>
                        <a:t>20%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600" dirty="0">
                          <a:effectLst/>
                        </a:rPr>
                        <a:t>100%</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bl>
          </a:graphicData>
        </a:graphic>
      </p:graphicFrame>
      <p:pic>
        <p:nvPicPr>
          <p:cNvPr id="10" name="5 Imagen" descr="F:\icono tlaxcala transparente.png"/>
          <p:cNvPicPr/>
          <p:nvPr/>
        </p:nvPicPr>
        <p:blipFill>
          <a:blip r:embed="rId2" cstate="print"/>
          <a:srcRect/>
          <a:stretch>
            <a:fillRect/>
          </a:stretch>
        </p:blipFill>
        <p:spPr bwMode="auto">
          <a:xfrm>
            <a:off x="7308304" y="476672"/>
            <a:ext cx="1368152" cy="935465"/>
          </a:xfrm>
          <a:prstGeom prst="rect">
            <a:avLst/>
          </a:prstGeom>
          <a:noFill/>
          <a:ln w="9525">
            <a:noFill/>
            <a:miter lim="800000"/>
            <a:headEnd/>
            <a:tailEnd/>
          </a:ln>
        </p:spPr>
      </p:pic>
      <p:pic>
        <p:nvPicPr>
          <p:cNvPr id="11" name="5 Imagen" descr="F:\icono tlaxcala transparente.png"/>
          <p:cNvPicPr/>
          <p:nvPr/>
        </p:nvPicPr>
        <p:blipFill>
          <a:blip r:embed="rId2" cstate="print"/>
          <a:srcRect/>
          <a:stretch>
            <a:fillRect/>
          </a:stretch>
        </p:blipFill>
        <p:spPr bwMode="auto">
          <a:xfrm>
            <a:off x="1266650" y="5229200"/>
            <a:ext cx="1368152" cy="935465"/>
          </a:xfrm>
          <a:prstGeom prst="rect">
            <a:avLst/>
          </a:prstGeom>
          <a:noFill/>
          <a:ln w="9525">
            <a:noFill/>
            <a:miter lim="800000"/>
            <a:headEnd/>
            <a:tailEnd/>
          </a:ln>
        </p:spPr>
      </p:pic>
    </p:spTree>
    <p:extLst>
      <p:ext uri="{BB962C8B-B14F-4D97-AF65-F5344CB8AC3E}">
        <p14:creationId xmlns:p14="http://schemas.microsoft.com/office/powerpoint/2010/main" val="2399938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3" name="Gráfico 2"/>
          <p:cNvGraphicFramePr>
            <a:graphicFrameLocks noGrp="1"/>
          </p:cNvGraphicFramePr>
          <p:nvPr>
            <p:extLst>
              <p:ext uri="{D42A27DB-BD31-4B8C-83A1-F6EECF244321}">
                <p14:modId xmlns:p14="http://schemas.microsoft.com/office/powerpoint/2010/main" val="3272563452"/>
              </p:ext>
            </p:extLst>
          </p:nvPr>
        </p:nvGraphicFramePr>
        <p:xfrm>
          <a:off x="827584" y="188640"/>
          <a:ext cx="8208911" cy="6408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9081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3" name="Gráfico 2"/>
          <p:cNvGraphicFramePr>
            <a:graphicFrameLocks noGrp="1"/>
          </p:cNvGraphicFramePr>
          <p:nvPr>
            <p:extLst>
              <p:ext uri="{D42A27DB-BD31-4B8C-83A1-F6EECF244321}">
                <p14:modId xmlns:p14="http://schemas.microsoft.com/office/powerpoint/2010/main" val="3896887881"/>
              </p:ext>
            </p:extLst>
          </p:nvPr>
        </p:nvGraphicFramePr>
        <p:xfrm>
          <a:off x="611560" y="188640"/>
          <a:ext cx="8424935" cy="6480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2003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78276576"/>
              </p:ext>
            </p:extLst>
          </p:nvPr>
        </p:nvGraphicFramePr>
        <p:xfrm>
          <a:off x="1115617" y="1397000"/>
          <a:ext cx="7560839" cy="3337560"/>
        </p:xfrm>
        <a:graphic>
          <a:graphicData uri="http://schemas.openxmlformats.org/drawingml/2006/table">
            <a:tbl>
              <a:tblPr firstRow="1" bandRow="1">
                <a:tableStyleId>{BDBED569-4797-4DF1-A0F4-6AAB3CD982D8}</a:tableStyleId>
              </a:tblPr>
              <a:tblGrid>
                <a:gridCol w="2450272"/>
                <a:gridCol w="1750194"/>
                <a:gridCol w="1890210"/>
                <a:gridCol w="1470163"/>
              </a:tblGrid>
              <a:tr h="370840">
                <a:tc>
                  <a:txBody>
                    <a:bodyPr/>
                    <a:lstStyle/>
                    <a:p>
                      <a:pPr algn="ctr"/>
                      <a:r>
                        <a:rPr lang="es-MX" sz="1400" dirty="0" smtClean="0"/>
                        <a:t>Tipo</a:t>
                      </a:r>
                      <a:r>
                        <a:rPr lang="es-MX" sz="1400" baseline="0" dirty="0" smtClean="0"/>
                        <a:t> de sujeto obligado</a:t>
                      </a:r>
                      <a:endParaRPr lang="es-MX" sz="1400" dirty="0"/>
                    </a:p>
                  </a:txBody>
                  <a:tcPr/>
                </a:tc>
                <a:tc>
                  <a:txBody>
                    <a:bodyPr/>
                    <a:lstStyle/>
                    <a:p>
                      <a:pPr algn="ctr"/>
                      <a:r>
                        <a:rPr lang="es-MX" sz="1400" dirty="0" smtClean="0"/>
                        <a:t>Aprobados</a:t>
                      </a:r>
                      <a:endParaRPr lang="es-MX" sz="1400" dirty="0"/>
                    </a:p>
                  </a:txBody>
                  <a:tcPr/>
                </a:tc>
                <a:tc>
                  <a:txBody>
                    <a:bodyPr/>
                    <a:lstStyle/>
                    <a:p>
                      <a:pPr algn="ctr"/>
                      <a:r>
                        <a:rPr lang="es-MX" sz="1400" dirty="0" smtClean="0"/>
                        <a:t>No</a:t>
                      </a:r>
                      <a:r>
                        <a:rPr lang="es-MX" sz="1400" baseline="0" dirty="0" smtClean="0"/>
                        <a:t> Aprobados</a:t>
                      </a:r>
                      <a:endParaRPr lang="es-MX" sz="1400" dirty="0"/>
                    </a:p>
                  </a:txBody>
                  <a:tcPr/>
                </a:tc>
                <a:tc>
                  <a:txBody>
                    <a:bodyPr/>
                    <a:lstStyle/>
                    <a:p>
                      <a:pPr algn="ctr"/>
                      <a:r>
                        <a:rPr lang="es-MX" sz="1400" dirty="0" smtClean="0"/>
                        <a:t>Total</a:t>
                      </a:r>
                      <a:endParaRPr lang="es-MX" sz="1400" dirty="0"/>
                    </a:p>
                  </a:txBody>
                  <a:tcPr/>
                </a:tc>
              </a:tr>
              <a:tr h="370840">
                <a:tc>
                  <a:txBody>
                    <a:bodyPr/>
                    <a:lstStyle/>
                    <a:p>
                      <a:r>
                        <a:rPr lang="es-MX" sz="1400" dirty="0" smtClean="0"/>
                        <a:t>Municipios </a:t>
                      </a:r>
                      <a:endParaRPr lang="es-MX" sz="1400" dirty="0"/>
                    </a:p>
                  </a:txBody>
                  <a:tcPr/>
                </a:tc>
                <a:tc>
                  <a:txBody>
                    <a:bodyPr/>
                    <a:lstStyle/>
                    <a:p>
                      <a:pPr algn="ctr"/>
                      <a:r>
                        <a:rPr lang="es-MX" sz="1400" dirty="0" smtClean="0"/>
                        <a:t>32</a:t>
                      </a:r>
                      <a:endParaRPr lang="es-MX" sz="1400" dirty="0"/>
                    </a:p>
                  </a:txBody>
                  <a:tcPr/>
                </a:tc>
                <a:tc>
                  <a:txBody>
                    <a:bodyPr/>
                    <a:lstStyle/>
                    <a:p>
                      <a:pPr algn="ctr"/>
                      <a:r>
                        <a:rPr lang="es-MX" sz="1400" dirty="0" smtClean="0"/>
                        <a:t>28</a:t>
                      </a:r>
                      <a:endParaRPr lang="es-MX" sz="1400" dirty="0"/>
                    </a:p>
                  </a:txBody>
                  <a:tcPr/>
                </a:tc>
                <a:tc>
                  <a:txBody>
                    <a:bodyPr/>
                    <a:lstStyle/>
                    <a:p>
                      <a:pPr algn="ctr"/>
                      <a:r>
                        <a:rPr lang="es-MX" sz="1400" dirty="0" smtClean="0"/>
                        <a:t>60</a:t>
                      </a:r>
                      <a:endParaRPr lang="es-MX" sz="1400" dirty="0"/>
                    </a:p>
                  </a:txBody>
                  <a:tcPr/>
                </a:tc>
              </a:tr>
              <a:tr h="370840">
                <a:tc>
                  <a:txBody>
                    <a:bodyPr/>
                    <a:lstStyle/>
                    <a:p>
                      <a:r>
                        <a:rPr lang="es-MX" sz="1400" dirty="0" smtClean="0"/>
                        <a:t>Poder Ejecutivo</a:t>
                      </a:r>
                      <a:endParaRPr lang="es-MX" sz="1400" dirty="0"/>
                    </a:p>
                  </a:txBody>
                  <a:tcPr/>
                </a:tc>
                <a:tc>
                  <a:txBody>
                    <a:bodyPr/>
                    <a:lstStyle/>
                    <a:p>
                      <a:pPr algn="ctr"/>
                      <a:r>
                        <a:rPr lang="es-MX" sz="1400" dirty="0" smtClean="0"/>
                        <a:t>53</a:t>
                      </a:r>
                      <a:endParaRPr lang="es-MX" sz="1400" dirty="0"/>
                    </a:p>
                  </a:txBody>
                  <a:tcPr/>
                </a:tc>
                <a:tc>
                  <a:txBody>
                    <a:bodyPr/>
                    <a:lstStyle/>
                    <a:p>
                      <a:pPr algn="ctr"/>
                      <a:r>
                        <a:rPr lang="es-MX" sz="1400" dirty="0" smtClean="0"/>
                        <a:t>6</a:t>
                      </a:r>
                      <a:endParaRPr lang="es-MX" sz="1400" dirty="0"/>
                    </a:p>
                  </a:txBody>
                  <a:tcPr/>
                </a:tc>
                <a:tc>
                  <a:txBody>
                    <a:bodyPr/>
                    <a:lstStyle/>
                    <a:p>
                      <a:pPr algn="ctr"/>
                      <a:r>
                        <a:rPr lang="es-MX" sz="1400" dirty="0" smtClean="0"/>
                        <a:t>59</a:t>
                      </a:r>
                      <a:endParaRPr lang="es-MX" sz="1400" dirty="0"/>
                    </a:p>
                  </a:txBody>
                  <a:tcPr/>
                </a:tc>
              </a:tr>
              <a:tr h="370840">
                <a:tc>
                  <a:txBody>
                    <a:bodyPr/>
                    <a:lstStyle/>
                    <a:p>
                      <a:r>
                        <a:rPr lang="es-MX" sz="1400" dirty="0" smtClean="0"/>
                        <a:t>Poder</a:t>
                      </a:r>
                      <a:r>
                        <a:rPr lang="es-MX" sz="1400" baseline="0" dirty="0" smtClean="0"/>
                        <a:t> Legislativo</a:t>
                      </a:r>
                      <a:endParaRPr lang="es-MX" sz="1400" dirty="0"/>
                    </a:p>
                  </a:txBody>
                  <a:tcPr/>
                </a:tc>
                <a:tc>
                  <a:txBody>
                    <a:bodyPr/>
                    <a:lstStyle/>
                    <a:p>
                      <a:pPr algn="ctr"/>
                      <a:r>
                        <a:rPr lang="es-MX" sz="1400" dirty="0" smtClean="0"/>
                        <a:t>2</a:t>
                      </a:r>
                      <a:endParaRPr lang="es-MX" sz="1400" dirty="0"/>
                    </a:p>
                  </a:txBody>
                  <a:tcPr/>
                </a:tc>
                <a:tc>
                  <a:txBody>
                    <a:bodyPr/>
                    <a:lstStyle/>
                    <a:p>
                      <a:pPr algn="ctr"/>
                      <a:r>
                        <a:rPr lang="es-MX" sz="1400" dirty="0" smtClean="0"/>
                        <a:t>0</a:t>
                      </a:r>
                      <a:endParaRPr lang="es-MX" sz="1400" dirty="0"/>
                    </a:p>
                  </a:txBody>
                  <a:tcPr/>
                </a:tc>
                <a:tc>
                  <a:txBody>
                    <a:bodyPr/>
                    <a:lstStyle/>
                    <a:p>
                      <a:pPr algn="ctr"/>
                      <a:r>
                        <a:rPr lang="es-MX" sz="1400" dirty="0" smtClean="0"/>
                        <a:t>2</a:t>
                      </a:r>
                      <a:endParaRPr lang="es-MX" sz="1400" dirty="0"/>
                    </a:p>
                  </a:txBody>
                  <a:tcPr/>
                </a:tc>
              </a:tr>
              <a:tr h="370840">
                <a:tc>
                  <a:txBody>
                    <a:bodyPr/>
                    <a:lstStyle/>
                    <a:p>
                      <a:r>
                        <a:rPr lang="es-MX" sz="1400" dirty="0" smtClean="0"/>
                        <a:t>Poder Judicial</a:t>
                      </a:r>
                      <a:endParaRPr lang="es-MX" sz="1400" dirty="0"/>
                    </a:p>
                  </a:txBody>
                  <a:tcPr/>
                </a:tc>
                <a:tc>
                  <a:txBody>
                    <a:bodyPr/>
                    <a:lstStyle/>
                    <a:p>
                      <a:pPr algn="ctr"/>
                      <a:r>
                        <a:rPr lang="es-MX" sz="1400" dirty="0" smtClean="0"/>
                        <a:t>2</a:t>
                      </a:r>
                      <a:endParaRPr lang="es-MX" sz="1400" dirty="0"/>
                    </a:p>
                  </a:txBody>
                  <a:tcPr/>
                </a:tc>
                <a:tc>
                  <a:txBody>
                    <a:bodyPr/>
                    <a:lstStyle/>
                    <a:p>
                      <a:pPr algn="ctr"/>
                      <a:r>
                        <a:rPr lang="es-MX" sz="1400" dirty="0" smtClean="0"/>
                        <a:t>0</a:t>
                      </a:r>
                      <a:endParaRPr lang="es-MX" sz="1400" dirty="0"/>
                    </a:p>
                  </a:txBody>
                  <a:tcPr/>
                </a:tc>
                <a:tc>
                  <a:txBody>
                    <a:bodyPr/>
                    <a:lstStyle/>
                    <a:p>
                      <a:pPr algn="ctr"/>
                      <a:r>
                        <a:rPr lang="es-MX" sz="1400" dirty="0" smtClean="0"/>
                        <a:t>2</a:t>
                      </a:r>
                      <a:endParaRPr lang="es-MX" sz="1400" dirty="0"/>
                    </a:p>
                  </a:txBody>
                  <a:tcPr/>
                </a:tc>
              </a:tr>
              <a:tr h="370840">
                <a:tc>
                  <a:txBody>
                    <a:bodyPr/>
                    <a:lstStyle/>
                    <a:p>
                      <a:r>
                        <a:rPr lang="es-MX" sz="1400" dirty="0" smtClean="0"/>
                        <a:t>Organismos Autónomos</a:t>
                      </a:r>
                      <a:r>
                        <a:rPr lang="es-MX" sz="1400" baseline="0" dirty="0" smtClean="0"/>
                        <a:t> </a:t>
                      </a:r>
                      <a:endParaRPr lang="es-MX" sz="1400" dirty="0"/>
                    </a:p>
                  </a:txBody>
                  <a:tcPr/>
                </a:tc>
                <a:tc>
                  <a:txBody>
                    <a:bodyPr/>
                    <a:lstStyle/>
                    <a:p>
                      <a:pPr algn="ctr"/>
                      <a:r>
                        <a:rPr lang="es-MX" sz="1400" dirty="0" smtClean="0"/>
                        <a:t>5</a:t>
                      </a:r>
                      <a:endParaRPr lang="es-MX" sz="1400" dirty="0"/>
                    </a:p>
                  </a:txBody>
                  <a:tcPr/>
                </a:tc>
                <a:tc>
                  <a:txBody>
                    <a:bodyPr/>
                    <a:lstStyle/>
                    <a:p>
                      <a:pPr algn="ctr"/>
                      <a:r>
                        <a:rPr lang="es-MX" sz="1400" dirty="0" smtClean="0"/>
                        <a:t>0</a:t>
                      </a:r>
                      <a:endParaRPr lang="es-MX" sz="1400" dirty="0"/>
                    </a:p>
                  </a:txBody>
                  <a:tcPr/>
                </a:tc>
                <a:tc>
                  <a:txBody>
                    <a:bodyPr/>
                    <a:lstStyle/>
                    <a:p>
                      <a:pPr algn="ctr"/>
                      <a:r>
                        <a:rPr lang="es-MX" sz="1400" dirty="0" smtClean="0"/>
                        <a:t>5</a:t>
                      </a:r>
                      <a:endParaRPr lang="es-MX" sz="1400" dirty="0"/>
                    </a:p>
                  </a:txBody>
                  <a:tcPr/>
                </a:tc>
              </a:tr>
              <a:tr h="370840">
                <a:tc>
                  <a:txBody>
                    <a:bodyPr/>
                    <a:lstStyle/>
                    <a:p>
                      <a:r>
                        <a:rPr lang="es-MX" sz="1400" dirty="0" smtClean="0"/>
                        <a:t>Comisiones</a:t>
                      </a:r>
                      <a:r>
                        <a:rPr lang="es-MX" sz="1400" baseline="0" dirty="0" smtClean="0"/>
                        <a:t> de Agua</a:t>
                      </a:r>
                      <a:endParaRPr lang="es-MX" sz="1400" dirty="0"/>
                    </a:p>
                  </a:txBody>
                  <a:tcPr/>
                </a:tc>
                <a:tc>
                  <a:txBody>
                    <a:bodyPr/>
                    <a:lstStyle/>
                    <a:p>
                      <a:pPr algn="ctr"/>
                      <a:r>
                        <a:rPr lang="es-MX" sz="1400" dirty="0" smtClean="0"/>
                        <a:t>3</a:t>
                      </a:r>
                      <a:endParaRPr lang="es-MX" sz="1400" dirty="0"/>
                    </a:p>
                  </a:txBody>
                  <a:tcPr/>
                </a:tc>
                <a:tc>
                  <a:txBody>
                    <a:bodyPr/>
                    <a:lstStyle/>
                    <a:p>
                      <a:pPr algn="ctr"/>
                      <a:r>
                        <a:rPr lang="es-MX" sz="1400" dirty="0" smtClean="0"/>
                        <a:t>1</a:t>
                      </a:r>
                      <a:endParaRPr lang="es-MX" sz="1400" dirty="0"/>
                    </a:p>
                  </a:txBody>
                  <a:tcPr/>
                </a:tc>
                <a:tc>
                  <a:txBody>
                    <a:bodyPr/>
                    <a:lstStyle/>
                    <a:p>
                      <a:pPr algn="ctr"/>
                      <a:r>
                        <a:rPr lang="es-MX" sz="1400" dirty="0" smtClean="0"/>
                        <a:t>4</a:t>
                      </a:r>
                      <a:endParaRPr lang="es-MX" sz="1400" dirty="0"/>
                    </a:p>
                  </a:txBody>
                  <a:tcPr/>
                </a:tc>
              </a:tr>
              <a:tr h="370840">
                <a:tc>
                  <a:txBody>
                    <a:bodyPr/>
                    <a:lstStyle/>
                    <a:p>
                      <a:r>
                        <a:rPr lang="es-MX" sz="1400" dirty="0" smtClean="0"/>
                        <a:t>Partidos Políticos</a:t>
                      </a:r>
                      <a:r>
                        <a:rPr lang="es-MX" sz="1400" baseline="0" dirty="0" smtClean="0"/>
                        <a:t> </a:t>
                      </a:r>
                      <a:endParaRPr lang="es-MX" sz="1400" dirty="0"/>
                    </a:p>
                  </a:txBody>
                  <a:tcPr/>
                </a:tc>
                <a:tc>
                  <a:txBody>
                    <a:bodyPr/>
                    <a:lstStyle/>
                    <a:p>
                      <a:pPr algn="ctr"/>
                      <a:r>
                        <a:rPr lang="es-MX" sz="1400" dirty="0" smtClean="0"/>
                        <a:t>4</a:t>
                      </a:r>
                      <a:endParaRPr lang="es-MX" sz="1400" dirty="0"/>
                    </a:p>
                  </a:txBody>
                  <a:tcPr/>
                </a:tc>
                <a:tc>
                  <a:txBody>
                    <a:bodyPr/>
                    <a:lstStyle/>
                    <a:p>
                      <a:pPr algn="ctr"/>
                      <a:r>
                        <a:rPr lang="es-MX" sz="1400" dirty="0" smtClean="0"/>
                        <a:t>8</a:t>
                      </a:r>
                      <a:endParaRPr lang="es-MX" sz="1400" dirty="0"/>
                    </a:p>
                  </a:txBody>
                  <a:tcPr/>
                </a:tc>
                <a:tc>
                  <a:txBody>
                    <a:bodyPr/>
                    <a:lstStyle/>
                    <a:p>
                      <a:pPr algn="ctr"/>
                      <a:r>
                        <a:rPr lang="es-MX" sz="1400" dirty="0" smtClean="0"/>
                        <a:t>12</a:t>
                      </a:r>
                      <a:endParaRPr lang="es-MX" sz="1400" dirty="0"/>
                    </a:p>
                  </a:txBody>
                  <a:tcPr/>
                </a:tc>
              </a:tr>
              <a:tr h="370840">
                <a:tc>
                  <a:txBody>
                    <a:bodyPr/>
                    <a:lstStyle/>
                    <a:p>
                      <a:r>
                        <a:rPr lang="es-MX" sz="1400" dirty="0" smtClean="0"/>
                        <a:t>Total de Entidades</a:t>
                      </a:r>
                      <a:r>
                        <a:rPr lang="es-MX" sz="1400" baseline="0" dirty="0" smtClean="0"/>
                        <a:t> Públicas</a:t>
                      </a:r>
                      <a:endParaRPr lang="es-MX" sz="1400" dirty="0"/>
                    </a:p>
                  </a:txBody>
                  <a:tcPr/>
                </a:tc>
                <a:tc>
                  <a:txBody>
                    <a:bodyPr/>
                    <a:lstStyle/>
                    <a:p>
                      <a:pPr algn="ctr"/>
                      <a:r>
                        <a:rPr lang="es-MX" sz="1400" dirty="0" smtClean="0"/>
                        <a:t>101</a:t>
                      </a:r>
                      <a:endParaRPr lang="es-MX" sz="1400" dirty="0"/>
                    </a:p>
                  </a:txBody>
                  <a:tcPr/>
                </a:tc>
                <a:tc>
                  <a:txBody>
                    <a:bodyPr/>
                    <a:lstStyle/>
                    <a:p>
                      <a:pPr algn="ctr"/>
                      <a:r>
                        <a:rPr lang="es-MX" sz="1400" dirty="0" smtClean="0"/>
                        <a:t>43</a:t>
                      </a:r>
                      <a:endParaRPr lang="es-MX" sz="1400" dirty="0"/>
                    </a:p>
                  </a:txBody>
                  <a:tcPr/>
                </a:tc>
                <a:tc>
                  <a:txBody>
                    <a:bodyPr/>
                    <a:lstStyle/>
                    <a:p>
                      <a:pPr algn="ctr"/>
                      <a:r>
                        <a:rPr lang="es-MX" sz="1400" dirty="0" smtClean="0"/>
                        <a:t>144</a:t>
                      </a:r>
                      <a:endParaRPr lang="es-MX" sz="1400" dirty="0"/>
                    </a:p>
                  </a:txBody>
                  <a:tcPr/>
                </a:tc>
              </a:tr>
            </a:tbl>
          </a:graphicData>
        </a:graphic>
      </p:graphicFrame>
      <p:sp>
        <p:nvSpPr>
          <p:cNvPr id="4" name="4 Título"/>
          <p:cNvSpPr>
            <a:spLocks noGrp="1"/>
          </p:cNvSpPr>
          <p:nvPr>
            <p:ph type="ctrTitle"/>
          </p:nvPr>
        </p:nvSpPr>
        <p:spPr>
          <a:xfrm>
            <a:off x="1259632" y="260648"/>
            <a:ext cx="6912768" cy="576064"/>
          </a:xfrm>
        </p:spPr>
        <p:txBody>
          <a:bodyPr>
            <a:normAutofit fontScale="90000"/>
          </a:bodyPr>
          <a:lstStyle/>
          <a:p>
            <a:r>
              <a:rPr lang="es-MX" sz="2400" dirty="0" smtClean="0"/>
              <a:t>APROBADOS VS NO APROBADOS (Evaluación 2015-1)  </a:t>
            </a:r>
            <a:endParaRPr lang="es-MX" sz="2400" dirty="0"/>
          </a:p>
        </p:txBody>
      </p:sp>
      <p:sp>
        <p:nvSpPr>
          <p:cNvPr id="7" name="4 Título"/>
          <p:cNvSpPr txBox="1">
            <a:spLocks/>
          </p:cNvSpPr>
          <p:nvPr/>
        </p:nvSpPr>
        <p:spPr>
          <a:xfrm>
            <a:off x="1043608" y="5013176"/>
            <a:ext cx="3456384" cy="108012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600" dirty="0" smtClean="0"/>
              <a:t>Puntuación. </a:t>
            </a:r>
          </a:p>
          <a:p>
            <a:r>
              <a:rPr lang="es-MX" sz="1600" dirty="0" smtClean="0"/>
              <a:t>Escala del 0 al 100 en la que:</a:t>
            </a:r>
          </a:p>
          <a:p>
            <a:r>
              <a:rPr lang="es-MX" sz="1600" dirty="0" smtClean="0"/>
              <a:t> de 0 a 59 es </a:t>
            </a:r>
            <a:r>
              <a:rPr lang="es-MX" sz="1600" u="sng" dirty="0" smtClean="0"/>
              <a:t>“No aprobatoria”</a:t>
            </a:r>
            <a:r>
              <a:rPr lang="es-MX" sz="1600" dirty="0" smtClean="0"/>
              <a:t> y </a:t>
            </a:r>
          </a:p>
          <a:p>
            <a:r>
              <a:rPr lang="es-MX" sz="1600" dirty="0" smtClean="0"/>
              <a:t>de 60 a 100 es </a:t>
            </a:r>
            <a:r>
              <a:rPr lang="es-MX" sz="1600" u="sng" dirty="0" smtClean="0"/>
              <a:t>“Aprobatoria”  </a:t>
            </a:r>
            <a:endParaRPr lang="es-MX" sz="1600" u="sng" dirty="0"/>
          </a:p>
        </p:txBody>
      </p:sp>
      <p:pic>
        <p:nvPicPr>
          <p:cNvPr id="8" name="5 Imagen" descr="F:\icono tlaxcala transparente.png"/>
          <p:cNvPicPr/>
          <p:nvPr/>
        </p:nvPicPr>
        <p:blipFill>
          <a:blip r:embed="rId2" cstate="print"/>
          <a:srcRect/>
          <a:stretch>
            <a:fillRect/>
          </a:stretch>
        </p:blipFill>
        <p:spPr bwMode="auto">
          <a:xfrm>
            <a:off x="7164288" y="5445224"/>
            <a:ext cx="864096" cy="720080"/>
          </a:xfrm>
          <a:prstGeom prst="rect">
            <a:avLst/>
          </a:prstGeom>
          <a:noFill/>
          <a:ln w="9525">
            <a:noFill/>
            <a:miter lim="800000"/>
            <a:headEnd/>
            <a:tailEnd/>
          </a:ln>
        </p:spPr>
      </p:pic>
    </p:spTree>
    <p:extLst>
      <p:ext uri="{BB962C8B-B14F-4D97-AF65-F5344CB8AC3E}">
        <p14:creationId xmlns:p14="http://schemas.microsoft.com/office/powerpoint/2010/main" val="231203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pic>
        <p:nvPicPr>
          <p:cNvPr id="6" name="3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5445224"/>
            <a:ext cx="953028" cy="777621"/>
          </a:xfrm>
          <a:prstGeom prst="rect">
            <a:avLst/>
          </a:prstGeom>
        </p:spPr>
      </p:pic>
      <p:graphicFrame>
        <p:nvGraphicFramePr>
          <p:cNvPr id="8" name="Gráfico 7"/>
          <p:cNvGraphicFramePr>
            <a:graphicFrameLocks noGrp="1"/>
          </p:cNvGraphicFramePr>
          <p:nvPr>
            <p:extLst>
              <p:ext uri="{D42A27DB-BD31-4B8C-83A1-F6EECF244321}">
                <p14:modId xmlns:p14="http://schemas.microsoft.com/office/powerpoint/2010/main" val="2455952966"/>
              </p:ext>
            </p:extLst>
          </p:nvPr>
        </p:nvGraphicFramePr>
        <p:xfrm>
          <a:off x="827584" y="-9178"/>
          <a:ext cx="8300367" cy="68671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033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5" name="Gráfico 4"/>
          <p:cNvGraphicFramePr>
            <a:graphicFrameLocks noGrp="1"/>
          </p:cNvGraphicFramePr>
          <p:nvPr>
            <p:extLst>
              <p:ext uri="{D42A27DB-BD31-4B8C-83A1-F6EECF244321}">
                <p14:modId xmlns:p14="http://schemas.microsoft.com/office/powerpoint/2010/main" val="1734255024"/>
              </p:ext>
            </p:extLst>
          </p:nvPr>
        </p:nvGraphicFramePr>
        <p:xfrm>
          <a:off x="323528" y="855171"/>
          <a:ext cx="8556078" cy="5886197"/>
        </p:xfrm>
        <a:graphic>
          <a:graphicData uri="http://schemas.openxmlformats.org/drawingml/2006/chart">
            <c:chart xmlns:c="http://schemas.openxmlformats.org/drawingml/2006/chart" xmlns:r="http://schemas.openxmlformats.org/officeDocument/2006/relationships" r:id="rId2"/>
          </a:graphicData>
        </a:graphic>
      </p:graphicFrame>
      <p:sp>
        <p:nvSpPr>
          <p:cNvPr id="7" name="Título 1"/>
          <p:cNvSpPr txBox="1">
            <a:spLocks/>
          </p:cNvSpPr>
          <p:nvPr/>
        </p:nvSpPr>
        <p:spPr>
          <a:xfrm>
            <a:off x="1043608" y="188640"/>
            <a:ext cx="6447501" cy="666531"/>
          </a:xfrm>
          <a:prstGeom prst="rect">
            <a:avLst/>
          </a:prstGeom>
        </p:spPr>
        <p:txBody>
          <a:bodyPr anchor="b">
            <a:normAutofit fontScale="5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dirty="0" smtClean="0"/>
              <a:t>Posicionamiento de indicadores:</a:t>
            </a:r>
          </a:p>
          <a:p>
            <a:r>
              <a:rPr lang="es-MX" dirty="0" smtClean="0"/>
              <a:t>ICARI el mejor posicionado en la evaluación 2015-1 </a:t>
            </a:r>
            <a:endParaRPr lang="es-MX" dirty="0"/>
          </a:p>
        </p:txBody>
      </p:sp>
    </p:spTree>
    <p:extLst>
      <p:ext uri="{BB962C8B-B14F-4D97-AF65-F5344CB8AC3E}">
        <p14:creationId xmlns:p14="http://schemas.microsoft.com/office/powerpoint/2010/main" val="2754640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5" name="4 Título"/>
          <p:cNvSpPr>
            <a:spLocks noGrp="1"/>
          </p:cNvSpPr>
          <p:nvPr>
            <p:ph type="ctrTitle"/>
          </p:nvPr>
        </p:nvSpPr>
        <p:spPr>
          <a:xfrm>
            <a:off x="1403648" y="2348880"/>
            <a:ext cx="7406640" cy="1296144"/>
          </a:xfrm>
        </p:spPr>
        <p:txBody>
          <a:bodyPr>
            <a:normAutofit/>
          </a:bodyPr>
          <a:lstStyle/>
          <a:p>
            <a:pPr algn="ctr"/>
            <a:r>
              <a:rPr lang="es-MX" sz="3200" dirty="0" smtClean="0"/>
              <a:t>RESULTADOS</a:t>
            </a:r>
            <a:r>
              <a:rPr lang="es-MX" dirty="0" smtClean="0"/>
              <a:t> </a:t>
            </a:r>
            <a:br>
              <a:rPr lang="es-MX" dirty="0" smtClean="0"/>
            </a:br>
            <a:r>
              <a:rPr lang="es-MX" sz="2800" dirty="0" smtClean="0"/>
              <a:t>(Por tipo de sujeto obligado)</a:t>
            </a:r>
            <a:endParaRPr lang="es-MX" sz="2800" dirty="0"/>
          </a:p>
        </p:txBody>
      </p:sp>
      <p:pic>
        <p:nvPicPr>
          <p:cNvPr id="6" name="5 Imagen" descr="F:\icono tlaxcala transparente.png"/>
          <p:cNvPicPr/>
          <p:nvPr/>
        </p:nvPicPr>
        <p:blipFill>
          <a:blip r:embed="rId2" cstate="print"/>
          <a:srcRect/>
          <a:stretch>
            <a:fillRect/>
          </a:stretch>
        </p:blipFill>
        <p:spPr bwMode="auto">
          <a:xfrm>
            <a:off x="7308304" y="332656"/>
            <a:ext cx="1368152" cy="935465"/>
          </a:xfrm>
          <a:prstGeom prst="rect">
            <a:avLst/>
          </a:prstGeom>
          <a:noFill/>
          <a:ln w="9525">
            <a:noFill/>
            <a:miter lim="800000"/>
            <a:headEnd/>
            <a:tailEnd/>
          </a:ln>
        </p:spPr>
      </p:pic>
      <p:pic>
        <p:nvPicPr>
          <p:cNvPr id="9" name="5 Imagen" descr="F:\icono tlaxcala transparente.png"/>
          <p:cNvPicPr/>
          <p:nvPr/>
        </p:nvPicPr>
        <p:blipFill>
          <a:blip r:embed="rId2" cstate="print"/>
          <a:srcRect/>
          <a:stretch>
            <a:fillRect/>
          </a:stretch>
        </p:blipFill>
        <p:spPr bwMode="auto">
          <a:xfrm>
            <a:off x="827584" y="5373216"/>
            <a:ext cx="1368152" cy="935465"/>
          </a:xfrm>
          <a:prstGeom prst="rect">
            <a:avLst/>
          </a:prstGeom>
          <a:noFill/>
          <a:ln w="9525">
            <a:noFill/>
            <a:miter lim="800000"/>
            <a:headEnd/>
            <a:tailEnd/>
          </a:ln>
        </p:spPr>
      </p:pic>
    </p:spTree>
    <p:extLst>
      <p:ext uri="{BB962C8B-B14F-4D97-AF65-F5344CB8AC3E}">
        <p14:creationId xmlns:p14="http://schemas.microsoft.com/office/powerpoint/2010/main" val="4572880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7" name="Marcador de contenido 3"/>
          <p:cNvGraphicFramePr>
            <a:graphicFrameLocks/>
          </p:cNvGraphicFramePr>
          <p:nvPr>
            <p:extLst>
              <p:ext uri="{D42A27DB-BD31-4B8C-83A1-F6EECF244321}">
                <p14:modId xmlns:p14="http://schemas.microsoft.com/office/powerpoint/2010/main" val="1683074114"/>
              </p:ext>
            </p:extLst>
          </p:nvPr>
        </p:nvGraphicFramePr>
        <p:xfrm>
          <a:off x="611560" y="755345"/>
          <a:ext cx="8352928" cy="5986021"/>
        </p:xfrm>
        <a:graphic>
          <a:graphicData uri="http://schemas.openxmlformats.org/drawingml/2006/table">
            <a:tbl>
              <a:tblPr firstRow="1" firstCol="1" bandRow="1">
                <a:tableStyleId>{EB344D84-9AFB-497E-A393-DC336BA19D2E}</a:tableStyleId>
              </a:tblPr>
              <a:tblGrid>
                <a:gridCol w="555054"/>
                <a:gridCol w="2176966"/>
                <a:gridCol w="613149"/>
                <a:gridCol w="730871"/>
                <a:gridCol w="803958"/>
                <a:gridCol w="730871"/>
                <a:gridCol w="2742059"/>
              </a:tblGrid>
              <a:tr h="257133">
                <a:tc>
                  <a:txBody>
                    <a:bodyPr/>
                    <a:lstStyle/>
                    <a:p>
                      <a:pPr algn="ctr" fontAlgn="ctr"/>
                      <a:r>
                        <a:rPr lang="es-MX" sz="1400" u="none" strike="noStrike" dirty="0">
                          <a:effectLst/>
                        </a:rPr>
                        <a:t>No. </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a:effectLst/>
                        </a:rPr>
                        <a:t>ENTIDAD PÚBLICA</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ICARI</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ICR</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ICIPO</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IGC</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´PÁGINA</a:t>
                      </a:r>
                      <a:endParaRPr lang="es-MX" sz="1400" b="1" i="0" u="none" strike="noStrike" dirty="0">
                        <a:solidFill>
                          <a:schemeClr val="bg1"/>
                        </a:solidFill>
                        <a:effectLst/>
                        <a:latin typeface="Arial Narrow" panose="020B0606020202030204" pitchFamily="34" charset="0"/>
                      </a:endParaRPr>
                    </a:p>
                  </a:txBody>
                  <a:tcPr marL="3878" marR="3878" marT="3878" marB="0" anchor="ctr"/>
                </a:tc>
              </a:tr>
              <a:tr h="350086">
                <a:tc>
                  <a:txBody>
                    <a:bodyPr/>
                    <a:lstStyle/>
                    <a:p>
                      <a:pPr algn="ctr" fontAlgn="ctr"/>
                      <a:r>
                        <a:rPr lang="es-MX" sz="1200" u="none" strike="noStrike" dirty="0">
                          <a:effectLst/>
                        </a:rPr>
                        <a:t>1</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Ixtacuixtla de Mariano Matamoros</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50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100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2"/>
                        </a:rPr>
                        <a:t>http://ixtacuixtla.gob.mx/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27490">
                <a:tc>
                  <a:txBody>
                    <a:bodyPr/>
                    <a:lstStyle/>
                    <a:p>
                      <a:pPr algn="ctr" fontAlgn="ctr"/>
                      <a:r>
                        <a:rPr lang="es-MX" sz="1200" u="none" strike="noStrike" dirty="0">
                          <a:effectLst/>
                        </a:rPr>
                        <a:t>2</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Xicohtzinco</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50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100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3"/>
                        </a:rPr>
                        <a:t>http://www.xicohtzinco.gob.mx/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301670">
                <a:tc>
                  <a:txBody>
                    <a:bodyPr/>
                    <a:lstStyle/>
                    <a:p>
                      <a:pPr algn="ctr" fontAlgn="ctr"/>
                      <a:r>
                        <a:rPr lang="es-MX" sz="1200" u="none" strike="noStrike" dirty="0">
                          <a:effectLst/>
                        </a:rPr>
                        <a:t>3</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 Francisco Tetlanohcan</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50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100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4"/>
                        </a:rPr>
                        <a:t>http://www.tetlanohcan.gob.mx/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80473">
                <a:tc>
                  <a:txBody>
                    <a:bodyPr/>
                    <a:lstStyle/>
                    <a:p>
                      <a:pPr algn="ctr" fontAlgn="ctr"/>
                      <a:r>
                        <a:rPr lang="es-MX" sz="1200" u="none" strike="noStrike" dirty="0">
                          <a:effectLst/>
                        </a:rPr>
                        <a:t>4</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Ixtenco</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50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100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5"/>
                        </a:rPr>
                        <a:t>http://www.municipioixtenco.gob.mx/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301670">
                <a:tc>
                  <a:txBody>
                    <a:bodyPr/>
                    <a:lstStyle/>
                    <a:p>
                      <a:pPr algn="ctr" fontAlgn="ctr"/>
                      <a:r>
                        <a:rPr lang="es-MX" sz="1200" u="none" strike="noStrike" dirty="0">
                          <a:effectLst/>
                        </a:rPr>
                        <a:t>5</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Sanctórum de Lázaro Cárdenas</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50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100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6"/>
                        </a:rPr>
                        <a:t>http://sanctorum.gob.mx/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365711">
                <a:tc>
                  <a:txBody>
                    <a:bodyPr/>
                    <a:lstStyle/>
                    <a:p>
                      <a:pPr algn="ctr" fontAlgn="ctr"/>
                      <a:r>
                        <a:rPr lang="es-MX" sz="1200" u="none" strike="noStrike" dirty="0">
                          <a:effectLst/>
                        </a:rPr>
                        <a:t>6</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Lázaro Cárdenas</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27.5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50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97.5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7"/>
                        </a:rPr>
                        <a:t>http://www.municipiodelazarocardenastlax.gob.mx/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51603">
                <a:tc>
                  <a:txBody>
                    <a:bodyPr/>
                    <a:lstStyle/>
                    <a:p>
                      <a:pPr algn="ctr" fontAlgn="ctr"/>
                      <a:r>
                        <a:rPr lang="es-MX" sz="1200" u="none" strike="noStrike" dirty="0">
                          <a:effectLst/>
                        </a:rPr>
                        <a:t>7</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Xaltocan</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44.44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94.44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8"/>
                        </a:rPr>
                        <a:t>http://www.xaltocan.gob.mx/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301670">
                <a:tc>
                  <a:txBody>
                    <a:bodyPr/>
                    <a:lstStyle/>
                    <a:p>
                      <a:pPr algn="ctr" fontAlgn="ctr"/>
                      <a:r>
                        <a:rPr lang="es-MX" sz="1200" u="none" strike="noStrike">
                          <a:effectLst/>
                        </a:rPr>
                        <a:t>8</a:t>
                      </a:r>
                      <a:endParaRPr lang="es-MX" sz="1200" b="1"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Emiliano Zapata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17</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27.5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48.14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92.64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9"/>
                        </a:rPr>
                        <a:t>http://www.emilianozapata.gob.mx/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10483">
                <a:tc>
                  <a:txBody>
                    <a:bodyPr/>
                    <a:lstStyle/>
                    <a:p>
                      <a:pPr algn="ctr" fontAlgn="ctr"/>
                      <a:r>
                        <a:rPr lang="es-MX" sz="1200" u="none" strike="noStrike" dirty="0">
                          <a:effectLst/>
                        </a:rPr>
                        <a:t>9</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Tlaxco</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42.59</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90.59</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0"/>
                        </a:rPr>
                        <a:t>http://www.tlaxco.gob.mx/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69877">
                <a:tc>
                  <a:txBody>
                    <a:bodyPr/>
                    <a:lstStyle/>
                    <a:p>
                      <a:pPr algn="ctr" fontAlgn="ctr"/>
                      <a:r>
                        <a:rPr lang="es-MX" sz="1200" u="none" strike="noStrike">
                          <a:effectLst/>
                        </a:rPr>
                        <a:t>10</a:t>
                      </a:r>
                      <a:endParaRPr lang="es-MX" sz="1200" b="1"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Tetla</a:t>
                      </a:r>
                      <a:r>
                        <a:rPr lang="es-MX" sz="1200" u="none" strike="noStrike" dirty="0">
                          <a:effectLst/>
                        </a:rPr>
                        <a:t> de la Solidaridad</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48.14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88.14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1"/>
                        </a:rPr>
                        <a:t>http://tetladelasolidaridad.gob.mx/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69877">
                <a:tc>
                  <a:txBody>
                    <a:bodyPr/>
                    <a:lstStyle/>
                    <a:p>
                      <a:pPr algn="ctr" fontAlgn="ctr"/>
                      <a:r>
                        <a:rPr lang="es-MX" sz="1200" u="none" strike="noStrike" dirty="0">
                          <a:effectLst/>
                        </a:rPr>
                        <a:t>11</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Tetlatlahuca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38.88</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86.88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2"/>
                        </a:rPr>
                        <a:t>http://www.tetlatlahuca.gob.mx/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69877">
                <a:tc>
                  <a:txBody>
                    <a:bodyPr/>
                    <a:lstStyle/>
                    <a:p>
                      <a:pPr algn="ctr" fontAlgn="ctr"/>
                      <a:r>
                        <a:rPr lang="es-MX" sz="1200" u="none" strike="noStrike" dirty="0">
                          <a:effectLst/>
                        </a:rPr>
                        <a:t>12</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Huamantla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16</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39.28</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85.28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3"/>
                        </a:rPr>
                        <a:t>http://www.huamantla.gob.mx/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337347">
                <a:tc>
                  <a:txBody>
                    <a:bodyPr/>
                    <a:lstStyle/>
                    <a:p>
                      <a:pPr algn="ctr" fontAlgn="ctr"/>
                      <a:r>
                        <a:rPr lang="es-MX" sz="1200" u="none" strike="noStrike" dirty="0">
                          <a:effectLst/>
                        </a:rPr>
                        <a:t>13</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 Lorenzo </a:t>
                      </a:r>
                      <a:r>
                        <a:rPr lang="es-MX" sz="1200" u="none" strike="noStrike" dirty="0" err="1">
                          <a:effectLst/>
                        </a:rPr>
                        <a:t>Axocomanitla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40.74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84.74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4"/>
                        </a:rPr>
                        <a:t>www.axocomanitla.gob.mx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69877">
                <a:tc>
                  <a:txBody>
                    <a:bodyPr/>
                    <a:lstStyle/>
                    <a:p>
                      <a:pPr algn="ctr" fontAlgn="ctr"/>
                      <a:r>
                        <a:rPr lang="es-MX" sz="1200" u="none" strike="noStrike" dirty="0">
                          <a:effectLst/>
                        </a:rPr>
                        <a:t>14</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a:effectLst/>
                        </a:rPr>
                        <a:t>Tlaxcala</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16</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48.14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84.14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5"/>
                        </a:rPr>
                        <a:t>http://www.capitaltlaxcala.gob.mx/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69877">
                <a:tc>
                  <a:txBody>
                    <a:bodyPr/>
                    <a:lstStyle/>
                    <a:p>
                      <a:pPr algn="ctr" fontAlgn="ctr"/>
                      <a:r>
                        <a:rPr lang="es-MX" sz="1200" u="none" strike="noStrike" dirty="0">
                          <a:effectLst/>
                        </a:rPr>
                        <a:t>15</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Chiautempan</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45.53</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83.03</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6"/>
                        </a:rPr>
                        <a:t>http://www.chiautempan.gob.mx/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99984">
                <a:tc>
                  <a:txBody>
                    <a:bodyPr/>
                    <a:lstStyle/>
                    <a:p>
                      <a:pPr algn="ctr" fontAlgn="ctr"/>
                      <a:r>
                        <a:rPr lang="es-MX" sz="1200" u="none" strike="noStrike" dirty="0">
                          <a:effectLst/>
                        </a:rPr>
                        <a:t>16</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a:effectLst/>
                        </a:rPr>
                        <a:t>Santa Isabel Xiloxoxtla</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35.18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82.18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7"/>
                        </a:rPr>
                        <a:t>http://xiloxoxtla.gob.mx/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307241">
                <a:tc>
                  <a:txBody>
                    <a:bodyPr/>
                    <a:lstStyle/>
                    <a:p>
                      <a:pPr algn="ctr" fontAlgn="ctr"/>
                      <a:r>
                        <a:rPr lang="es-MX" sz="1200" u="none" strike="noStrike" dirty="0">
                          <a:effectLst/>
                        </a:rPr>
                        <a:t>17</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Benito Juárez</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12</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48.14</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80.14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8"/>
                        </a:rPr>
                        <a:t>http://www.municipiobenitojuarez.gob.mx/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89417">
                <a:tc>
                  <a:txBody>
                    <a:bodyPr/>
                    <a:lstStyle/>
                    <a:p>
                      <a:pPr algn="ctr" fontAlgn="ctr"/>
                      <a:r>
                        <a:rPr lang="es-MX" sz="1200" u="none" strike="noStrike" dirty="0">
                          <a:effectLst/>
                        </a:rPr>
                        <a:t>18</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Totolac</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12.5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45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77.5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9"/>
                        </a:rPr>
                        <a:t>http://totolac.gob.mx/web/inicio.php</a:t>
                      </a:r>
                      <a:endParaRPr lang="es-MX" sz="1200" b="0" i="0" u="sng" strike="noStrike" dirty="0">
                        <a:solidFill>
                          <a:srgbClr val="000000"/>
                        </a:solidFill>
                        <a:effectLst/>
                        <a:latin typeface="Tw Cen MT" panose="020B0602020104020603" pitchFamily="34" charset="0"/>
                      </a:endParaRPr>
                    </a:p>
                  </a:txBody>
                  <a:tcPr marL="9312" marR="9312" marT="9312" marB="0" anchor="ctr"/>
                </a:tc>
              </a:tr>
              <a:tr h="317807">
                <a:tc>
                  <a:txBody>
                    <a:bodyPr/>
                    <a:lstStyle/>
                    <a:p>
                      <a:pPr algn="ctr" fontAlgn="ctr"/>
                      <a:r>
                        <a:rPr lang="es-MX" sz="1200" u="none" strike="noStrike" dirty="0">
                          <a:effectLst/>
                        </a:rPr>
                        <a:t>19</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Santa Cruz Tlaxcala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13</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32</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75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20"/>
                        </a:rPr>
                        <a:t>http://saludsantacruztlaxcala.org.mx</a:t>
                      </a:r>
                      <a:endParaRPr lang="es-MX" sz="1200" b="0" i="0" u="sng" strike="noStrike" dirty="0">
                        <a:solidFill>
                          <a:srgbClr val="000000"/>
                        </a:solidFill>
                        <a:effectLst/>
                        <a:latin typeface="Tw Cen MT" panose="020B0602020104020603" pitchFamily="34" charset="0"/>
                      </a:endParaRPr>
                    </a:p>
                  </a:txBody>
                  <a:tcPr marL="9312" marR="9312" marT="9312" marB="0" anchor="ctr"/>
                </a:tc>
              </a:tr>
              <a:tr h="227490">
                <a:tc>
                  <a:txBody>
                    <a:bodyPr/>
                    <a:lstStyle/>
                    <a:p>
                      <a:pPr algn="ctr" fontAlgn="ctr"/>
                      <a:r>
                        <a:rPr lang="es-MX" sz="1200" u="none" strike="noStrike" dirty="0">
                          <a:effectLst/>
                        </a:rPr>
                        <a:t>20</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smtClean="0">
                          <a:effectLst/>
                        </a:rPr>
                        <a:t>Cuapiaxtla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29.62</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74.62</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21"/>
                        </a:rPr>
                        <a:t>http://www.cuapiaxtla.org.mx/</a:t>
                      </a:r>
                      <a:endParaRPr lang="es-MX" sz="1200" b="0" i="0" u="sng" strike="noStrike" dirty="0">
                        <a:solidFill>
                          <a:srgbClr val="000000"/>
                        </a:solidFill>
                        <a:effectLst/>
                        <a:latin typeface="Tw Cen MT" panose="020B0602020104020603" pitchFamily="34" charset="0"/>
                      </a:endParaRPr>
                    </a:p>
                  </a:txBody>
                  <a:tcPr marL="9312" marR="9312" marT="9312" marB="0" anchor="ctr"/>
                </a:tc>
              </a:tr>
            </a:tbl>
          </a:graphicData>
        </a:graphic>
      </p:graphicFrame>
      <p:sp>
        <p:nvSpPr>
          <p:cNvPr id="3" name="4 Título"/>
          <p:cNvSpPr>
            <a:spLocks noGrp="1"/>
          </p:cNvSpPr>
          <p:nvPr>
            <p:ph type="ctrTitle"/>
          </p:nvPr>
        </p:nvSpPr>
        <p:spPr>
          <a:xfrm>
            <a:off x="1115616" y="188640"/>
            <a:ext cx="3384376" cy="504056"/>
          </a:xfrm>
        </p:spPr>
        <p:txBody>
          <a:bodyPr>
            <a:normAutofit fontScale="90000"/>
          </a:bodyPr>
          <a:lstStyle/>
          <a:p>
            <a:r>
              <a:rPr lang="es-MX" sz="3200" dirty="0" smtClean="0"/>
              <a:t>Ayuntamientos</a:t>
            </a:r>
            <a:endParaRPr lang="es-MX" sz="3200" dirty="0"/>
          </a:p>
        </p:txBody>
      </p:sp>
    </p:spTree>
    <p:extLst>
      <p:ext uri="{BB962C8B-B14F-4D97-AF65-F5344CB8AC3E}">
        <p14:creationId xmlns:p14="http://schemas.microsoft.com/office/powerpoint/2010/main" val="3917481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Marcador de contenido 3"/>
          <p:cNvGraphicFramePr>
            <a:graphicFrameLocks/>
          </p:cNvGraphicFramePr>
          <p:nvPr>
            <p:extLst>
              <p:ext uri="{D42A27DB-BD31-4B8C-83A1-F6EECF244321}">
                <p14:modId xmlns:p14="http://schemas.microsoft.com/office/powerpoint/2010/main" val="1567070632"/>
              </p:ext>
            </p:extLst>
          </p:nvPr>
        </p:nvGraphicFramePr>
        <p:xfrm>
          <a:off x="611560" y="188644"/>
          <a:ext cx="8352928" cy="6338143"/>
        </p:xfrm>
        <a:graphic>
          <a:graphicData uri="http://schemas.openxmlformats.org/drawingml/2006/table">
            <a:tbl>
              <a:tblPr firstRow="1" firstCol="1" bandRow="1">
                <a:tableStyleId>{EB344D84-9AFB-497E-A393-DC336BA19D2E}</a:tableStyleId>
              </a:tblPr>
              <a:tblGrid>
                <a:gridCol w="555054"/>
                <a:gridCol w="2176966"/>
                <a:gridCol w="613149"/>
                <a:gridCol w="730871"/>
                <a:gridCol w="803958"/>
                <a:gridCol w="730871"/>
                <a:gridCol w="2742059"/>
              </a:tblGrid>
              <a:tr h="274431">
                <a:tc>
                  <a:txBody>
                    <a:bodyPr/>
                    <a:lstStyle/>
                    <a:p>
                      <a:pPr algn="ctr" fontAlgn="ctr"/>
                      <a:r>
                        <a:rPr lang="es-MX" sz="1400" u="none" strike="noStrike" dirty="0">
                          <a:effectLst/>
                        </a:rPr>
                        <a:t>No. </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a:effectLst/>
                        </a:rPr>
                        <a:t>ENTIDAD PÚBLICA</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ICARI</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ICR</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ICIPO</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IGC</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´PÁGINA</a:t>
                      </a:r>
                      <a:endParaRPr lang="es-MX" sz="1400" b="1" i="0" u="none" strike="noStrike" dirty="0">
                        <a:solidFill>
                          <a:schemeClr val="bg1"/>
                        </a:solidFill>
                        <a:effectLst/>
                        <a:latin typeface="Arial Narrow" panose="020B0606020202030204" pitchFamily="34" charset="0"/>
                      </a:endParaRPr>
                    </a:p>
                  </a:txBody>
                  <a:tcPr marL="3878" marR="3878" marT="3878" marB="0" anchor="ctr"/>
                </a:tc>
              </a:tr>
              <a:tr h="373637">
                <a:tc>
                  <a:txBody>
                    <a:bodyPr/>
                    <a:lstStyle/>
                    <a:p>
                      <a:pPr algn="ctr" fontAlgn="ctr"/>
                      <a:r>
                        <a:rPr lang="es-MX" sz="1200" u="none" strike="noStrike" dirty="0">
                          <a:effectLst/>
                        </a:rPr>
                        <a:t>21</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Panotla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19</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39.28</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73.28</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2"/>
                        </a:rPr>
                        <a:t>http://www.panotla.gob.mx/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42793">
                <a:tc>
                  <a:txBody>
                    <a:bodyPr/>
                    <a:lstStyle/>
                    <a:p>
                      <a:pPr algn="ctr" fontAlgn="ctr"/>
                      <a:r>
                        <a:rPr lang="es-MX" sz="1200" u="none" strike="noStrike" dirty="0">
                          <a:effectLst/>
                        </a:rPr>
                        <a:t>22</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Apizaco</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22.5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smtClean="0">
                          <a:effectLst/>
                        </a:rPr>
                        <a:t>30.55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smtClean="0">
                          <a:effectLst/>
                        </a:rPr>
                        <a:t>73.05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3"/>
                        </a:rPr>
                        <a:t>http://www.apizaco.gob.mx/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321963">
                <a:tc>
                  <a:txBody>
                    <a:bodyPr/>
                    <a:lstStyle/>
                    <a:p>
                      <a:pPr algn="ctr" fontAlgn="ctr"/>
                      <a:r>
                        <a:rPr lang="es-MX" sz="1200" u="none" strike="noStrike" dirty="0">
                          <a:effectLst/>
                        </a:rPr>
                        <a:t>23</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 José </a:t>
                      </a:r>
                      <a:r>
                        <a:rPr lang="es-MX" sz="1200" u="none" strike="noStrike" dirty="0" err="1">
                          <a:effectLst/>
                        </a:rPr>
                        <a:t>Teacalco</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27.5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22.22</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67.72</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4"/>
                        </a:rPr>
                        <a:t>http://sanjoseteacalco.gob.mx/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99340">
                <a:tc>
                  <a:txBody>
                    <a:bodyPr/>
                    <a:lstStyle/>
                    <a:p>
                      <a:pPr algn="ctr" fontAlgn="ctr"/>
                      <a:r>
                        <a:rPr lang="es-MX" sz="1200" u="none" strike="noStrike" dirty="0">
                          <a:effectLst/>
                        </a:rPr>
                        <a:t>24</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Cuaxomulco</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18</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20.37</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65.87</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5"/>
                        </a:rPr>
                        <a:t>www.cuaxomulco.gob.mx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321963">
                <a:tc>
                  <a:txBody>
                    <a:bodyPr/>
                    <a:lstStyle/>
                    <a:p>
                      <a:pPr algn="ctr" fontAlgn="ctr"/>
                      <a:r>
                        <a:rPr lang="es-MX" sz="1200" u="none" strike="noStrike" dirty="0">
                          <a:effectLst/>
                        </a:rPr>
                        <a:t>25</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Terrenate</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16</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28.7</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64.7</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6"/>
                        </a:rPr>
                        <a:t>http://www.terrenate.gob.mx/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83560">
                <a:tc>
                  <a:txBody>
                    <a:bodyPr/>
                    <a:lstStyle/>
                    <a:p>
                      <a:pPr algn="ctr" fontAlgn="ctr"/>
                      <a:r>
                        <a:rPr lang="es-MX" sz="1200" u="none" strike="noStrike">
                          <a:effectLst/>
                        </a:rPr>
                        <a:t>26</a:t>
                      </a:r>
                      <a:endParaRPr lang="es-MX" sz="1200" b="1"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Calpulalpan</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18.51</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63.51</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7"/>
                        </a:rPr>
                        <a:t>http://calpulalpan.gob.mx/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68528">
                <a:tc>
                  <a:txBody>
                    <a:bodyPr/>
                    <a:lstStyle/>
                    <a:p>
                      <a:pPr algn="ctr" fontAlgn="ctr"/>
                      <a:r>
                        <a:rPr lang="es-MX" sz="1200" u="none" strike="noStrike" dirty="0">
                          <a:effectLst/>
                        </a:rPr>
                        <a:t>27</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Santa Catarina </a:t>
                      </a:r>
                      <a:r>
                        <a:rPr lang="es-MX" sz="1200" u="none" strike="noStrike" dirty="0" err="1">
                          <a:effectLst/>
                        </a:rPr>
                        <a:t>Ayometla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13</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63</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8"/>
                        </a:rPr>
                        <a:t>http://santacatarinaayometla.gob.mx/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321963">
                <a:tc>
                  <a:txBody>
                    <a:bodyPr/>
                    <a:lstStyle/>
                    <a:p>
                      <a:pPr algn="ctr" fontAlgn="ctr"/>
                      <a:r>
                        <a:rPr lang="es-MX" sz="1200" u="none" strike="noStrike">
                          <a:effectLst/>
                        </a:rPr>
                        <a:t>28</a:t>
                      </a:r>
                      <a:endParaRPr lang="es-MX" sz="1200" b="1"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Yauhquemehcan</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62.5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9"/>
                        </a:rPr>
                        <a:t>http://yauhquemehcantlax.gob.mx/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24642">
                <a:tc>
                  <a:txBody>
                    <a:bodyPr/>
                    <a:lstStyle/>
                    <a:p>
                      <a:pPr algn="ctr" fontAlgn="ctr"/>
                      <a:r>
                        <a:rPr lang="es-MX" sz="1200" u="none" strike="noStrike" dirty="0">
                          <a:effectLst/>
                        </a:rPr>
                        <a:t>29</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Atltzayanca</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32.4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62.4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0"/>
                        </a:rPr>
                        <a:t>http://www.atltzayanca.gob.mx/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88032">
                <a:tc>
                  <a:txBody>
                    <a:bodyPr/>
                    <a:lstStyle/>
                    <a:p>
                      <a:pPr algn="ctr" fontAlgn="ctr"/>
                      <a:r>
                        <a:rPr lang="es-MX" sz="1200" u="none" strike="noStrike" dirty="0">
                          <a:effectLst/>
                        </a:rPr>
                        <a:t>30</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Muñoz de Domingo Arenas</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45.37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62.37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1"/>
                        </a:rPr>
                        <a:t>http://munoz.gob.mx/web/inicio.php</a:t>
                      </a:r>
                      <a:endParaRPr lang="es-MX" sz="1200" b="0" i="0" u="sng" strike="noStrike" dirty="0">
                        <a:solidFill>
                          <a:schemeClr val="tx1"/>
                        </a:solidFill>
                        <a:effectLst/>
                        <a:latin typeface="Tw Cen MT" panose="020B0602020104020603" pitchFamily="34" charset="0"/>
                      </a:endParaRPr>
                    </a:p>
                  </a:txBody>
                  <a:tcPr marL="9312" marR="9312" marT="9312" marB="0" anchor="ctr"/>
                </a:tc>
              </a:tr>
              <a:tr h="288032">
                <a:tc>
                  <a:txBody>
                    <a:bodyPr/>
                    <a:lstStyle/>
                    <a:p>
                      <a:pPr algn="ctr" fontAlgn="ctr"/>
                      <a:r>
                        <a:rPr lang="es-MX" sz="1200" u="none" strike="noStrike" dirty="0">
                          <a:effectLst/>
                        </a:rPr>
                        <a:t>31</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a:effectLst/>
                        </a:rPr>
                        <a:t>Santa Apolonia Teacalco</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61.5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2"/>
                        </a:rPr>
                        <a:t>http://teacalco.gob.mx/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88032">
                <a:tc>
                  <a:txBody>
                    <a:bodyPr/>
                    <a:lstStyle/>
                    <a:p>
                      <a:pPr algn="ctr" fontAlgn="ctr"/>
                      <a:r>
                        <a:rPr lang="es-MX" sz="1200" u="none" strike="noStrike" dirty="0">
                          <a:effectLst/>
                        </a:rPr>
                        <a:t>32</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a:effectLst/>
                        </a:rPr>
                        <a:t>Xaloztoc</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16.66</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61.16</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3"/>
                        </a:rPr>
                        <a:t>http://xaloztoc.gob.mx/web/inicio.php</a:t>
                      </a:r>
                      <a:endParaRPr lang="es-MX" sz="1200" b="0" i="0" u="sng" strike="noStrike" dirty="0">
                        <a:solidFill>
                          <a:schemeClr val="tx1"/>
                        </a:solidFill>
                        <a:effectLst/>
                        <a:latin typeface="Tw Cen MT" panose="020B0602020104020603" pitchFamily="34" charset="0"/>
                      </a:endParaRPr>
                    </a:p>
                  </a:txBody>
                  <a:tcPr marL="9312" marR="9312" marT="9312" marB="0" anchor="ctr"/>
                </a:tc>
              </a:tr>
              <a:tr h="360040">
                <a:tc>
                  <a:txBody>
                    <a:bodyPr/>
                    <a:lstStyle/>
                    <a:p>
                      <a:pPr algn="ctr" fontAlgn="ctr"/>
                      <a:r>
                        <a:rPr lang="es-MX" sz="1200" u="none" strike="noStrike" dirty="0">
                          <a:effectLst/>
                        </a:rPr>
                        <a:t>33</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Zacatelco</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13</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19.44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57.44</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4"/>
                        </a:rPr>
                        <a:t>http://zacatelco.gob.mx/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88032">
                <a:tc>
                  <a:txBody>
                    <a:bodyPr/>
                    <a:lstStyle/>
                    <a:p>
                      <a:pPr algn="ctr" fontAlgn="ctr"/>
                      <a:r>
                        <a:rPr lang="es-MX" sz="1200" u="none" strike="noStrike" dirty="0">
                          <a:effectLst/>
                        </a:rPr>
                        <a:t>34</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Contla</a:t>
                      </a:r>
                      <a:r>
                        <a:rPr lang="es-MX" sz="1200" u="none" strike="noStrike" dirty="0">
                          <a:effectLst/>
                        </a:rPr>
                        <a:t> de Juan </a:t>
                      </a:r>
                      <a:r>
                        <a:rPr lang="es-MX" sz="1200" u="none" strike="noStrike" dirty="0" err="1">
                          <a:effectLst/>
                        </a:rPr>
                        <a:t>Cuamatzi</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11.11</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55.61</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5"/>
                        </a:rPr>
                        <a:t>http://contlagobmx.zz.mu/</a:t>
                      </a:r>
                      <a:endParaRPr lang="es-MX" sz="1200" b="0" i="0" u="sng" strike="noStrike" dirty="0">
                        <a:solidFill>
                          <a:schemeClr val="tx1"/>
                        </a:solidFill>
                        <a:effectLst/>
                        <a:latin typeface="Tw Cen MT" panose="020B0602020104020603" pitchFamily="34" charset="0"/>
                      </a:endParaRPr>
                    </a:p>
                  </a:txBody>
                  <a:tcPr marL="9312" marR="9312" marT="9312" marB="0" anchor="ctr"/>
                </a:tc>
              </a:tr>
              <a:tr h="288032">
                <a:tc>
                  <a:txBody>
                    <a:bodyPr/>
                    <a:lstStyle/>
                    <a:p>
                      <a:pPr algn="ctr" fontAlgn="ctr"/>
                      <a:r>
                        <a:rPr lang="es-MX" sz="1200" u="none" strike="noStrike" dirty="0">
                          <a:effectLst/>
                        </a:rPr>
                        <a:t>35</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Santa Ana </a:t>
                      </a:r>
                      <a:r>
                        <a:rPr lang="es-MX" sz="1200" u="none" strike="noStrike" dirty="0" err="1">
                          <a:effectLst/>
                        </a:rPr>
                        <a:t>Nopalucan</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16</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16.5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52.5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6"/>
                        </a:rPr>
                        <a:t>http://nopalucan.gob.mx/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320163">
                <a:tc>
                  <a:txBody>
                    <a:bodyPr/>
                    <a:lstStyle/>
                    <a:p>
                      <a:pPr algn="ctr" fontAlgn="ctr"/>
                      <a:r>
                        <a:rPr lang="es-MX" sz="1200" u="none" strike="noStrike" dirty="0">
                          <a:effectLst/>
                        </a:rPr>
                        <a:t>36</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Natívitas</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12</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52</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7"/>
                        </a:rPr>
                        <a:t>www.nativitas.gob.mx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327909">
                <a:tc>
                  <a:txBody>
                    <a:bodyPr/>
                    <a:lstStyle/>
                    <a:p>
                      <a:pPr algn="ctr" fontAlgn="ctr"/>
                      <a:r>
                        <a:rPr lang="es-MX" sz="1200" u="none" strike="noStrike" dirty="0">
                          <a:effectLst/>
                        </a:rPr>
                        <a:t>37</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a:effectLst/>
                        </a:rPr>
                        <a:t>San Damián </a:t>
                      </a:r>
                      <a:r>
                        <a:rPr lang="es-MX" sz="1200" u="none" strike="noStrike" dirty="0" err="1">
                          <a:effectLst/>
                        </a:rPr>
                        <a:t>Texóloc</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52</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8"/>
                        </a:rPr>
                        <a:t>http://sandamiantexoloc.com/</a:t>
                      </a:r>
                      <a:endParaRPr lang="es-MX" sz="1200" b="0" i="0" u="sng" strike="noStrike" dirty="0">
                        <a:solidFill>
                          <a:schemeClr val="tx1"/>
                        </a:solidFill>
                        <a:effectLst/>
                        <a:latin typeface="Tw Cen MT" panose="020B0602020104020603" pitchFamily="34" charset="0"/>
                      </a:endParaRPr>
                    </a:p>
                  </a:txBody>
                  <a:tcPr marL="9312" marR="9312" marT="9312" marB="0" anchor="ctr"/>
                </a:tc>
              </a:tr>
              <a:tr h="308886">
                <a:tc>
                  <a:txBody>
                    <a:bodyPr/>
                    <a:lstStyle/>
                    <a:p>
                      <a:pPr algn="ctr" fontAlgn="ctr"/>
                      <a:r>
                        <a:rPr lang="es-MX" sz="1200" u="none" strike="noStrike" dirty="0">
                          <a:effectLst/>
                        </a:rPr>
                        <a:t>38</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dirty="0" err="1">
                          <a:effectLst/>
                        </a:rPr>
                        <a:t>Zitlaltépec</a:t>
                      </a:r>
                      <a:r>
                        <a:rPr lang="es-MX" sz="1200" u="none" strike="noStrike" dirty="0">
                          <a:effectLst/>
                        </a:rPr>
                        <a:t> de Trinidad de Sánchez Santos</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12.5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28.5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51</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19"/>
                        </a:rPr>
                        <a:t>http://www.zitlaltepec.gob.mx/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339186">
                <a:tc>
                  <a:txBody>
                    <a:bodyPr/>
                    <a:lstStyle/>
                    <a:p>
                      <a:pPr algn="ctr" fontAlgn="ctr"/>
                      <a:r>
                        <a:rPr lang="es-MX" sz="1200" u="none" strike="noStrike" dirty="0">
                          <a:effectLst/>
                        </a:rPr>
                        <a:t>39</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a:effectLst/>
                        </a:rPr>
                        <a:t>Tepeyanco</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12</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18.5</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dirty="0">
                          <a:effectLst/>
                        </a:rPr>
                        <a:t>50.5</a:t>
                      </a:r>
                      <a:endParaRPr lang="es-MX" sz="1200" b="0"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20"/>
                        </a:rPr>
                        <a:t>http://tepeyanco.gob.mx/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r h="242793">
                <a:tc>
                  <a:txBody>
                    <a:bodyPr/>
                    <a:lstStyle/>
                    <a:p>
                      <a:pPr algn="ctr" fontAlgn="ctr"/>
                      <a:r>
                        <a:rPr lang="es-MX" sz="1200" u="none" strike="noStrike" dirty="0">
                          <a:effectLst/>
                        </a:rPr>
                        <a:t>40</a:t>
                      </a:r>
                      <a:endParaRPr lang="es-MX" sz="1200" b="1" i="0" u="none" strike="noStrike" dirty="0">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none" strike="noStrike">
                          <a:effectLst/>
                        </a:rPr>
                        <a:t>Apetatitlán de Antonio Carvajal</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11.11</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ctr" fontAlgn="ctr"/>
                      <a:r>
                        <a:rPr lang="es-MX" sz="1200" u="none" strike="noStrike">
                          <a:effectLst/>
                        </a:rPr>
                        <a:t>48.11</a:t>
                      </a:r>
                      <a:endParaRPr lang="es-MX" sz="1200" b="0" i="0" u="none" strike="noStrike">
                        <a:solidFill>
                          <a:srgbClr val="000000"/>
                        </a:solidFill>
                        <a:effectLst/>
                        <a:latin typeface="Tw Cen MT" panose="020B0602020104020603" pitchFamily="34" charset="0"/>
                      </a:endParaRPr>
                    </a:p>
                  </a:txBody>
                  <a:tcPr marL="9312" marR="9312" marT="9312" marB="0" anchor="ctr"/>
                </a:tc>
                <a:tc>
                  <a:txBody>
                    <a:bodyPr/>
                    <a:lstStyle/>
                    <a:p>
                      <a:pPr algn="just" fontAlgn="ctr"/>
                      <a:r>
                        <a:rPr lang="es-MX" sz="1200" u="sng" strike="noStrike" dirty="0">
                          <a:effectLst/>
                          <a:hlinkClick r:id="rId21"/>
                        </a:rPr>
                        <a:t>http://apetatitlantlax.gob.mx</a:t>
                      </a:r>
                      <a:endParaRPr lang="es-MX" sz="1200" b="0" i="0" u="sng" strike="noStrike" dirty="0">
                        <a:solidFill>
                          <a:schemeClr val="tx1"/>
                        </a:solidFill>
                        <a:effectLst/>
                        <a:latin typeface="Tw Cen MT" panose="020B0602020104020603" pitchFamily="34" charset="0"/>
                      </a:endParaRPr>
                    </a:p>
                  </a:txBody>
                  <a:tcPr marL="9312" marR="9312" marT="9312" marB="0" anchor="ctr"/>
                </a:tc>
              </a:tr>
            </a:tbl>
          </a:graphicData>
        </a:graphic>
      </p:graphicFrame>
    </p:spTree>
    <p:extLst>
      <p:ext uri="{BB962C8B-B14F-4D97-AF65-F5344CB8AC3E}">
        <p14:creationId xmlns:p14="http://schemas.microsoft.com/office/powerpoint/2010/main" val="2837387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3502414945"/>
              </p:ext>
            </p:extLst>
          </p:nvPr>
        </p:nvGraphicFramePr>
        <p:xfrm>
          <a:off x="611560" y="260647"/>
          <a:ext cx="8352928" cy="6447448"/>
        </p:xfrm>
        <a:graphic>
          <a:graphicData uri="http://schemas.openxmlformats.org/drawingml/2006/table">
            <a:tbl>
              <a:tblPr firstRow="1" firstCol="1" bandRow="1">
                <a:tableStyleId>{EB344D84-9AFB-497E-A393-DC336BA19D2E}</a:tableStyleId>
              </a:tblPr>
              <a:tblGrid>
                <a:gridCol w="555054"/>
                <a:gridCol w="2176966"/>
                <a:gridCol w="613149"/>
                <a:gridCol w="615271"/>
                <a:gridCol w="720080"/>
                <a:gridCol w="720080"/>
                <a:gridCol w="2952328"/>
              </a:tblGrid>
              <a:tr h="260437">
                <a:tc>
                  <a:txBody>
                    <a:bodyPr/>
                    <a:lstStyle/>
                    <a:p>
                      <a:pPr algn="ctr" fontAlgn="ctr"/>
                      <a:r>
                        <a:rPr lang="es-MX" sz="1400" u="none" strike="noStrike" dirty="0">
                          <a:effectLst/>
                        </a:rPr>
                        <a:t>No. </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a:effectLst/>
                        </a:rPr>
                        <a:t>ENTIDAD PÚBLICA</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ICARI</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ICR</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ICIPO</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IGC</a:t>
                      </a:r>
                      <a:endParaRPr lang="es-MX" sz="1400" b="1" i="0" u="none" strike="noStrike" dirty="0">
                        <a:solidFill>
                          <a:schemeClr val="bg1"/>
                        </a:solidFill>
                        <a:effectLst/>
                        <a:latin typeface="Arial Narrow" panose="020B0606020202030204" pitchFamily="34" charset="0"/>
                      </a:endParaRPr>
                    </a:p>
                  </a:txBody>
                  <a:tcPr marL="3878" marR="3878" marT="3878" marB="0" anchor="ctr"/>
                </a:tc>
                <a:tc>
                  <a:txBody>
                    <a:bodyPr/>
                    <a:lstStyle/>
                    <a:p>
                      <a:pPr algn="ctr" fontAlgn="ctr"/>
                      <a:r>
                        <a:rPr lang="es-MX" sz="1400" u="none" strike="noStrike" dirty="0" smtClean="0">
                          <a:effectLst/>
                        </a:rPr>
                        <a:t>´PÁGINA</a:t>
                      </a:r>
                      <a:endParaRPr lang="es-MX" sz="1400" b="1" i="0" u="none" strike="noStrike" dirty="0">
                        <a:solidFill>
                          <a:schemeClr val="bg1"/>
                        </a:solidFill>
                        <a:effectLst/>
                        <a:latin typeface="Arial Narrow" panose="020B0606020202030204" pitchFamily="34" charset="0"/>
                      </a:endParaRPr>
                    </a:p>
                  </a:txBody>
                  <a:tcPr marL="3878" marR="3878" marT="3878" marB="0" anchor="ctr"/>
                </a:tc>
              </a:tr>
              <a:tr h="354584">
                <a:tc>
                  <a:txBody>
                    <a:bodyPr/>
                    <a:lstStyle/>
                    <a:p>
                      <a:pPr algn="ctr" fontAlgn="ctr"/>
                      <a:r>
                        <a:rPr lang="es-MX" sz="1200" u="none" strike="noStrike" dirty="0">
                          <a:effectLst/>
                        </a:rPr>
                        <a:t>41</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err="1">
                          <a:effectLst/>
                        </a:rPr>
                        <a:t>Amaxac</a:t>
                      </a:r>
                      <a:r>
                        <a:rPr lang="es-MX" sz="1200" u="none" strike="noStrike" dirty="0">
                          <a:effectLst/>
                        </a:rPr>
                        <a:t> de Guerrero</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16</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11</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47</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3"/>
                        </a:rPr>
                        <a:t>http://amaxac.gob.mx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230413">
                <a:tc>
                  <a:txBody>
                    <a:bodyPr/>
                    <a:lstStyle/>
                    <a:p>
                      <a:pPr algn="ctr" fontAlgn="ctr"/>
                      <a:r>
                        <a:rPr lang="es-MX" sz="1200" u="none" strike="noStrike" dirty="0">
                          <a:effectLst/>
                        </a:rPr>
                        <a:t>42</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err="1">
                          <a:effectLst/>
                        </a:rPr>
                        <a:t>Teolocholco</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14</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17.5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41.5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4"/>
                        </a:rPr>
                        <a:t>http://teolocholco.gob.mx/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305545">
                <a:tc>
                  <a:txBody>
                    <a:bodyPr/>
                    <a:lstStyle/>
                    <a:p>
                      <a:pPr algn="ctr" fontAlgn="ctr"/>
                      <a:r>
                        <a:rPr lang="es-MX" sz="1200" u="none" strike="noStrike" dirty="0">
                          <a:effectLst/>
                        </a:rPr>
                        <a:t>43</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err="1">
                          <a:effectLst/>
                        </a:rPr>
                        <a:t>Papalotla</a:t>
                      </a:r>
                      <a:r>
                        <a:rPr lang="es-MX" sz="1200" u="none" strike="noStrike" dirty="0">
                          <a:effectLst/>
                        </a:rPr>
                        <a:t> de Xicohténcatl</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7</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23</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40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a:effectLst/>
                          <a:hlinkClick r:id="rId5"/>
                        </a:rPr>
                        <a:t>http://papalotla.gob.mx/</a:t>
                      </a:r>
                      <a:endParaRPr lang="es-MX" sz="1200" b="0" i="0" u="sng" strike="noStrike">
                        <a:solidFill>
                          <a:schemeClr val="accent5">
                            <a:lumMod val="50000"/>
                          </a:schemeClr>
                        </a:solidFill>
                        <a:effectLst/>
                        <a:latin typeface="Arial Narrow" panose="020B0606020202030204" pitchFamily="34" charset="0"/>
                      </a:endParaRPr>
                    </a:p>
                  </a:txBody>
                  <a:tcPr marL="9312" marR="9312" marT="9312" marB="0" anchor="ctr"/>
                </a:tc>
              </a:tr>
              <a:tr h="284076">
                <a:tc>
                  <a:txBody>
                    <a:bodyPr/>
                    <a:lstStyle/>
                    <a:p>
                      <a:pPr algn="ctr" fontAlgn="ctr"/>
                      <a:r>
                        <a:rPr lang="es-MX" sz="1200" u="none" strike="noStrike" dirty="0">
                          <a:effectLst/>
                        </a:rPr>
                        <a:t>44</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La Magdalena </a:t>
                      </a:r>
                      <a:r>
                        <a:rPr lang="es-MX" sz="1200" u="none" strike="noStrike" dirty="0" err="1">
                          <a:effectLst/>
                        </a:rPr>
                        <a:t>Tlaltelulco</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12</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12.5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39.5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6"/>
                        </a:rPr>
                        <a:t>http://tlaltelulco.gob.mx/web/inicio.php</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305545">
                <a:tc>
                  <a:txBody>
                    <a:bodyPr/>
                    <a:lstStyle/>
                    <a:p>
                      <a:pPr algn="ctr" fontAlgn="ctr"/>
                      <a:r>
                        <a:rPr lang="es-MX" sz="1200" u="none" strike="noStrike" dirty="0">
                          <a:effectLst/>
                        </a:rPr>
                        <a:t>45</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a:effectLst/>
                        </a:rPr>
                        <a:t>Nanacamilpa de Mariano Arista</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28.5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38.5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7"/>
                        </a:rPr>
                        <a:t>http://nanacamilpa.gob.mx/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269101">
                <a:tc>
                  <a:txBody>
                    <a:bodyPr/>
                    <a:lstStyle/>
                    <a:p>
                      <a:pPr algn="ctr" fontAlgn="ctr"/>
                      <a:r>
                        <a:rPr lang="es-MX" sz="1200" u="none" strike="noStrike" dirty="0">
                          <a:effectLst/>
                        </a:rPr>
                        <a:t>46</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Hueyotlipan</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21</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36</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8"/>
                        </a:rPr>
                        <a:t>http://hueyotlipan.gob.mx/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363702">
                <a:tc>
                  <a:txBody>
                    <a:bodyPr/>
                    <a:lstStyle/>
                    <a:p>
                      <a:pPr algn="ctr" fontAlgn="ctr"/>
                      <a:r>
                        <a:rPr lang="es-MX" sz="1200" u="none" strike="noStrike" dirty="0">
                          <a:effectLst/>
                        </a:rPr>
                        <a:t>47</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Mazatecochco de </a:t>
                      </a:r>
                      <a:r>
                        <a:rPr lang="es-MX" sz="1200" u="none" strike="noStrike" dirty="0" smtClean="0">
                          <a:effectLst/>
                        </a:rPr>
                        <a:t>José </a:t>
                      </a:r>
                      <a:r>
                        <a:rPr lang="es-MX" sz="1200" u="none" strike="noStrike" dirty="0">
                          <a:effectLst/>
                        </a:rPr>
                        <a:t>María Morelos</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16</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36</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9"/>
                        </a:rPr>
                        <a:t>http://www.mazatecochco.gob.mx/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305545">
                <a:tc>
                  <a:txBody>
                    <a:bodyPr/>
                    <a:lstStyle/>
                    <a:p>
                      <a:pPr algn="ctr" fontAlgn="ctr"/>
                      <a:r>
                        <a:rPr lang="es-MX" sz="1200" u="none" strike="noStrike" dirty="0">
                          <a:effectLst/>
                        </a:rPr>
                        <a:t>48</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a:effectLst/>
                        </a:rPr>
                        <a:t>Santa Cruz Quilehtla</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35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10"/>
                        </a:rPr>
                        <a:t>www.quilehtla.gob.mx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213187">
                <a:tc>
                  <a:txBody>
                    <a:bodyPr/>
                    <a:lstStyle/>
                    <a:p>
                      <a:pPr algn="ctr" fontAlgn="ctr"/>
                      <a:r>
                        <a:rPr lang="es-MX" sz="1200" u="none" strike="noStrike" dirty="0">
                          <a:effectLst/>
                        </a:rPr>
                        <a:t>49</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Atlangatepec</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8</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25.5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33.5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11"/>
                        </a:rPr>
                        <a:t>http://www.atlangatepec.gob.mx/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273345">
                <a:tc>
                  <a:txBody>
                    <a:bodyPr/>
                    <a:lstStyle/>
                    <a:p>
                      <a:pPr algn="ctr" fontAlgn="ctr"/>
                      <a:r>
                        <a:rPr lang="es-MX" sz="1200" u="none" strike="noStrike" dirty="0">
                          <a:effectLst/>
                        </a:rPr>
                        <a:t>50</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a:effectLst/>
                        </a:rPr>
                        <a:t>Españita</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12.5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32.5</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No tiene pagina </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273345">
                <a:tc>
                  <a:txBody>
                    <a:bodyPr/>
                    <a:lstStyle/>
                    <a:p>
                      <a:pPr algn="ctr" fontAlgn="ctr"/>
                      <a:r>
                        <a:rPr lang="es-MX" sz="1200" u="none" strike="noStrike" dirty="0">
                          <a:effectLst/>
                        </a:rPr>
                        <a:t>51</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a:effectLst/>
                        </a:rPr>
                        <a:t>El Carmen Tequexquitla</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9</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24</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No tiene pagina </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273345">
                <a:tc>
                  <a:txBody>
                    <a:bodyPr/>
                    <a:lstStyle/>
                    <a:p>
                      <a:pPr algn="ctr" fontAlgn="ctr"/>
                      <a:r>
                        <a:rPr lang="es-MX" sz="1200" u="none" strike="noStrike" dirty="0">
                          <a:effectLst/>
                        </a:rPr>
                        <a:t>52</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Acuamanala de Miguel </a:t>
                      </a:r>
                      <a:r>
                        <a:rPr lang="es-MX" sz="1200" u="none" strike="noStrike" dirty="0" smtClean="0">
                          <a:effectLst/>
                        </a:rPr>
                        <a:t>Hidalgo</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12</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22</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12"/>
                        </a:rPr>
                        <a:t>http://acuamanala.gob.mx/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341681">
                <a:tc>
                  <a:txBody>
                    <a:bodyPr/>
                    <a:lstStyle/>
                    <a:p>
                      <a:pPr algn="ctr" fontAlgn="ctr"/>
                      <a:r>
                        <a:rPr lang="es-MX" sz="1200" u="none" strike="noStrike" dirty="0">
                          <a:effectLst/>
                        </a:rPr>
                        <a:t>53</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San Juan Huactzinco</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13"/>
                        </a:rPr>
                        <a:t>http://</a:t>
                      </a:r>
                      <a:r>
                        <a:rPr lang="es-MX" sz="1200" u="sng" strike="noStrike" dirty="0" smtClean="0">
                          <a:effectLst/>
                          <a:hlinkClick r:id="rId13"/>
                        </a:rPr>
                        <a:t>huactzinco.gob.mx</a:t>
                      </a:r>
                      <a:r>
                        <a:rPr lang="es-MX" sz="1200" u="none" strike="noStrike" dirty="0" smtClean="0">
                          <a:effectLst/>
                        </a:rPr>
                        <a:t> *No presentó</a:t>
                      </a:r>
                      <a:r>
                        <a:rPr lang="es-MX" sz="1200" u="none" strike="noStrike" baseline="0" dirty="0" smtClean="0">
                          <a:effectLst/>
                        </a:rPr>
                        <a:t> ICARI</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273345">
                <a:tc>
                  <a:txBody>
                    <a:bodyPr/>
                    <a:lstStyle/>
                    <a:p>
                      <a:pPr algn="ctr" fontAlgn="ctr"/>
                      <a:r>
                        <a:rPr lang="es-MX" sz="1200" u="none" strike="noStrike" dirty="0">
                          <a:effectLst/>
                        </a:rPr>
                        <a:t>54</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San Lucas Tecopilco</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20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smtClean="0">
                          <a:effectLst/>
                          <a:hlinkClick r:id="rId14"/>
                        </a:rPr>
                        <a:t>www.tecopilco.gob.mx</a:t>
                      </a:r>
                      <a:r>
                        <a:rPr lang="es-MX" sz="1200" u="sng" strike="noStrike" dirty="0" smtClean="0">
                          <a:effectLst/>
                        </a:rPr>
                        <a:t> </a:t>
                      </a:r>
                      <a:r>
                        <a:rPr lang="es-MX" sz="1200" u="none" strike="noStrike" dirty="0" smtClean="0">
                          <a:effectLst/>
                        </a:rPr>
                        <a:t>*No presentó</a:t>
                      </a:r>
                      <a:r>
                        <a:rPr lang="es-MX" sz="1200" u="none" strike="noStrike" baseline="0" dirty="0" smtClean="0">
                          <a:effectLst/>
                        </a:rPr>
                        <a:t> ICARI</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273345">
                <a:tc>
                  <a:txBody>
                    <a:bodyPr/>
                    <a:lstStyle/>
                    <a:p>
                      <a:pPr algn="ctr" fontAlgn="ctr"/>
                      <a:r>
                        <a:rPr lang="es-MX" sz="1200" u="none" strike="noStrike" dirty="0">
                          <a:effectLst/>
                        </a:rPr>
                        <a:t>55</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Tzompantepec</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19</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19</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15"/>
                        </a:rPr>
                        <a:t>www.tzompantepec.gob.mx</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303838">
                <a:tc>
                  <a:txBody>
                    <a:bodyPr/>
                    <a:lstStyle/>
                    <a:p>
                      <a:pPr algn="ctr" fontAlgn="ctr"/>
                      <a:r>
                        <a:rPr lang="es-MX" sz="1200" u="none" strike="noStrike" dirty="0">
                          <a:effectLst/>
                        </a:rPr>
                        <a:t>56</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a:effectLst/>
                        </a:rPr>
                        <a:t>Tenancingo</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11</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7.5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18.5</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No tiene pagina </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311189">
                <a:tc>
                  <a:txBody>
                    <a:bodyPr/>
                    <a:lstStyle/>
                    <a:p>
                      <a:pPr algn="ctr" fontAlgn="ctr"/>
                      <a:r>
                        <a:rPr lang="es-MX" sz="1200" u="none" strike="noStrike" dirty="0">
                          <a:effectLst/>
                        </a:rPr>
                        <a:t>57</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San Jerónimo Zacualpan</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17</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No tiene pagina </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293135">
                <a:tc>
                  <a:txBody>
                    <a:bodyPr/>
                    <a:lstStyle/>
                    <a:p>
                      <a:pPr algn="ctr" fontAlgn="ctr"/>
                      <a:r>
                        <a:rPr lang="es-MX" sz="1200" u="none" strike="noStrike" dirty="0">
                          <a:effectLst/>
                        </a:rPr>
                        <a:t>58</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a:effectLst/>
                        </a:rPr>
                        <a:t>San Pablo del Monte</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14</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14</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No tiene pagina </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321890">
                <a:tc>
                  <a:txBody>
                    <a:bodyPr/>
                    <a:lstStyle/>
                    <a:p>
                      <a:pPr algn="ctr" fontAlgn="ctr"/>
                      <a:r>
                        <a:rPr lang="es-MX" sz="1200" u="none" strike="noStrike" dirty="0">
                          <a:effectLst/>
                        </a:rPr>
                        <a:t>59</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Tepetitla de Lardizábal</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10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sng" strike="noStrike" dirty="0">
                          <a:effectLst/>
                          <a:hlinkClick r:id="rId16"/>
                        </a:rPr>
                        <a:t>http://</a:t>
                      </a:r>
                      <a:r>
                        <a:rPr lang="es-MX" sz="1200" u="sng" strike="noStrike" dirty="0" smtClean="0">
                          <a:effectLst/>
                          <a:hlinkClick r:id="rId16"/>
                        </a:rPr>
                        <a:t>tepetitla.gob.mx</a:t>
                      </a:r>
                      <a:r>
                        <a:rPr lang="es-MX" sz="1200" u="sng" strike="noStrike" dirty="0" smtClean="0">
                          <a:effectLst/>
                        </a:rPr>
                        <a:t>  </a:t>
                      </a:r>
                      <a:r>
                        <a:rPr lang="es-MX" sz="1200" u="none" strike="noStrike" dirty="0" smtClean="0">
                          <a:effectLst/>
                        </a:rPr>
                        <a:t>*No presentó</a:t>
                      </a:r>
                      <a:r>
                        <a:rPr lang="es-MX" sz="1200" u="none" strike="noStrike" baseline="0" dirty="0" smtClean="0">
                          <a:effectLst/>
                        </a:rPr>
                        <a:t> ICARI</a:t>
                      </a:r>
                      <a:endParaRPr lang="es-MX" sz="1200" b="0" i="0" u="sng" strike="noStrike" dirty="0">
                        <a:solidFill>
                          <a:schemeClr val="accent5">
                            <a:lumMod val="50000"/>
                          </a:schemeClr>
                        </a:solidFill>
                        <a:effectLst/>
                        <a:latin typeface="Arial Narrow" panose="020B0606020202030204" pitchFamily="34" charset="0"/>
                      </a:endParaRPr>
                    </a:p>
                  </a:txBody>
                  <a:tcPr marL="9312" marR="9312" marT="9312" marB="0" anchor="ctr"/>
                </a:tc>
              </a:tr>
              <a:tr h="230413">
                <a:tc>
                  <a:txBody>
                    <a:bodyPr/>
                    <a:lstStyle/>
                    <a:p>
                      <a:pPr algn="ctr" fontAlgn="ctr"/>
                      <a:r>
                        <a:rPr lang="es-MX" sz="1200" u="none" strike="noStrike" dirty="0">
                          <a:effectLst/>
                        </a:rPr>
                        <a:t>60</a:t>
                      </a:r>
                      <a:endParaRPr lang="es-MX" sz="1200" b="1"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Tocatlán</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dirty="0">
                          <a:effectLst/>
                        </a:rPr>
                        <a:t>0*</a:t>
                      </a: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ctr" fontAlgn="ctr"/>
                      <a:r>
                        <a:rPr lang="es-MX" sz="1200" u="none" strike="noStrike">
                          <a:effectLst/>
                        </a:rPr>
                        <a:t>0</a:t>
                      </a:r>
                      <a:endParaRPr lang="es-MX" sz="1200" b="0" i="0" u="none" strike="noStrike">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200" u="none" strike="noStrike" dirty="0">
                          <a:effectLst/>
                        </a:rPr>
                        <a:t>No tiene </a:t>
                      </a:r>
                      <a:r>
                        <a:rPr lang="es-MX" sz="1200" u="none" strike="noStrike" dirty="0" smtClean="0">
                          <a:effectLst/>
                        </a:rPr>
                        <a:t>pagina,</a:t>
                      </a:r>
                      <a:r>
                        <a:rPr lang="es-MX" sz="1200" u="none" strike="noStrike" baseline="0" dirty="0" smtClean="0">
                          <a:effectLst/>
                        </a:rPr>
                        <a:t> </a:t>
                      </a:r>
                      <a:r>
                        <a:rPr lang="es-MX" sz="1200" u="none" strike="noStrike" dirty="0" smtClean="0">
                          <a:effectLst/>
                        </a:rPr>
                        <a:t>*No presentó</a:t>
                      </a:r>
                      <a:r>
                        <a:rPr lang="es-MX" sz="1200" u="none" strike="noStrike" baseline="0" dirty="0" smtClean="0">
                          <a:effectLst/>
                        </a:rPr>
                        <a:t> ICARI</a:t>
                      </a:r>
                      <a:endParaRPr lang="es-MX" sz="1200" b="0" i="0" u="none" strike="noStrike" dirty="0">
                        <a:solidFill>
                          <a:schemeClr val="accent5">
                            <a:lumMod val="50000"/>
                          </a:schemeClr>
                        </a:solidFill>
                        <a:effectLst/>
                        <a:latin typeface="Arial Narrow" panose="020B0606020202030204" pitchFamily="34" charset="0"/>
                      </a:endParaRPr>
                    </a:p>
                  </a:txBody>
                  <a:tcPr marL="9312" marR="9312" marT="9312" marB="0" anchor="ctr"/>
                </a:tc>
              </a:tr>
              <a:tr h="363702">
                <a:tc gridSpan="6">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s-MX" sz="1200" dirty="0" smtClean="0">
                        <a:effectLst/>
                      </a:endParaRPr>
                    </a:p>
                    <a:p>
                      <a:pPr marL="0" marR="0" indent="0" algn="r" defTabSz="914400" rtl="0" eaLnBrk="1" fontAlgn="ctr" latinLnBrk="0" hangingPunct="1">
                        <a:lnSpc>
                          <a:spcPct val="100000"/>
                        </a:lnSpc>
                        <a:spcBef>
                          <a:spcPts val="0"/>
                        </a:spcBef>
                        <a:spcAft>
                          <a:spcPts val="0"/>
                        </a:spcAft>
                        <a:buClrTx/>
                        <a:buSzTx/>
                        <a:buFontTx/>
                        <a:buNone/>
                        <a:tabLst/>
                        <a:defRPr/>
                      </a:pPr>
                      <a:r>
                        <a:rPr lang="es-MX" sz="1200" dirty="0" smtClean="0">
                          <a:effectLst/>
                        </a:rPr>
                        <a:t>Promedio Ayuntamientos</a:t>
                      </a:r>
                      <a:endParaRPr lang="es-MX" sz="1200" b="1" dirty="0" smtClean="0">
                        <a:effectLst/>
                        <a:latin typeface="Tw Cen MT" panose="020B0602020104020603" pitchFamily="34" charset="0"/>
                        <a:ea typeface="Calibri" panose="020F0502020204030204" pitchFamily="34" charset="0"/>
                        <a:cs typeface="Times New Roman" panose="02020603050405020304" pitchFamily="18" charset="0"/>
                      </a:endParaRPr>
                    </a:p>
                  </a:txBody>
                  <a:tcPr marL="9312" marR="9312" marT="9312" marB="0" anchor="ctr"/>
                </a:tc>
                <a:tc hMerge="1">
                  <a:txBody>
                    <a:bodyPr/>
                    <a:lstStyle/>
                    <a:p>
                      <a:pPr algn="just" fontAlgn="ctr"/>
                      <a:endParaRPr lang="es-MX" sz="1200" b="0" i="0" u="none" strike="noStrike" dirty="0">
                        <a:solidFill>
                          <a:srgbClr val="000000"/>
                        </a:solidFill>
                        <a:effectLst/>
                        <a:latin typeface="Arial Narrow" panose="020B0606020202030204" pitchFamily="34" charset="0"/>
                      </a:endParaRPr>
                    </a:p>
                  </a:txBody>
                  <a:tcPr marL="9312" marR="9312" marT="9312" marB="0" anchor="ctr"/>
                </a:tc>
                <a:tc hMerge="1">
                  <a:txBody>
                    <a:bodyPr/>
                    <a:lstStyle/>
                    <a:p>
                      <a:pPr algn="ctr" fontAlgn="ctr"/>
                      <a:endParaRPr lang="es-MX" sz="1200" b="0" i="0" u="none" strike="noStrike" dirty="0">
                        <a:solidFill>
                          <a:srgbClr val="000000"/>
                        </a:solidFill>
                        <a:effectLst/>
                        <a:latin typeface="Arial Narrow" panose="020B0606020202030204" pitchFamily="34" charset="0"/>
                      </a:endParaRPr>
                    </a:p>
                  </a:txBody>
                  <a:tcPr marL="9312" marR="9312" marT="9312" marB="0" anchor="ctr"/>
                </a:tc>
                <a:tc hMerge="1">
                  <a:txBody>
                    <a:bodyPr/>
                    <a:lstStyle/>
                    <a:p>
                      <a:pPr algn="ctr" fontAlgn="ctr"/>
                      <a:endParaRPr lang="es-MX" sz="1200" b="0" i="0" u="none" strike="noStrike" dirty="0">
                        <a:solidFill>
                          <a:srgbClr val="000000"/>
                        </a:solidFill>
                        <a:effectLst/>
                        <a:latin typeface="Arial Narrow" panose="020B0606020202030204" pitchFamily="34" charset="0"/>
                      </a:endParaRPr>
                    </a:p>
                  </a:txBody>
                  <a:tcPr marL="9312" marR="9312" marT="9312" marB="0" anchor="ctr"/>
                </a:tc>
                <a:tc hMerge="1">
                  <a:txBody>
                    <a:bodyPr/>
                    <a:lstStyle/>
                    <a:p>
                      <a:pPr algn="ctr" fontAlgn="ctr"/>
                      <a:endParaRPr lang="es-MX" sz="1200" b="0" i="0" u="none" strike="noStrike" dirty="0">
                        <a:solidFill>
                          <a:srgbClr val="000000"/>
                        </a:solidFill>
                        <a:effectLst/>
                        <a:latin typeface="Arial Narrow" panose="020B0606020202030204" pitchFamily="34" charset="0"/>
                      </a:endParaRPr>
                    </a:p>
                  </a:txBody>
                  <a:tcPr marL="9312" marR="9312" marT="9312" marB="0" anchor="ctr"/>
                </a:tc>
                <a:tc hMerge="1">
                  <a:txBody>
                    <a:bodyPr/>
                    <a:lstStyle/>
                    <a:p>
                      <a:pPr algn="ctr" fontAlgn="ctr"/>
                      <a:endParaRPr lang="es-MX" sz="1200" b="0" i="0" u="none" strike="noStrike" dirty="0">
                        <a:solidFill>
                          <a:srgbClr val="000000"/>
                        </a:solidFill>
                        <a:effectLst/>
                        <a:latin typeface="Arial Narrow" panose="020B0606020202030204" pitchFamily="34" charset="0"/>
                      </a:endParaRPr>
                    </a:p>
                  </a:txBody>
                  <a:tcPr marL="9312" marR="9312" marT="9312" marB="0" anchor="ctr"/>
                </a:tc>
                <a:tc>
                  <a:txBody>
                    <a:bodyPr/>
                    <a:lstStyle/>
                    <a:p>
                      <a:pPr algn="just" fontAlgn="ctr"/>
                      <a:r>
                        <a:rPr lang="es-MX" sz="1400" u="none" strike="noStrike" dirty="0" smtClean="0">
                          <a:effectLst/>
                        </a:rPr>
                        <a:t>                              58.68</a:t>
                      </a:r>
                      <a:endParaRPr lang="es-MX" sz="1400" b="1" i="0" u="none" strike="noStrike" dirty="0">
                        <a:solidFill>
                          <a:schemeClr val="tx1"/>
                        </a:solidFill>
                        <a:effectLst/>
                        <a:latin typeface="Arial Narrow" panose="020B0606020202030204" pitchFamily="34" charset="0"/>
                      </a:endParaRPr>
                    </a:p>
                  </a:txBody>
                  <a:tcPr marL="9312" marR="9312" marT="9312" marB="0" anchor="ctr"/>
                </a:tc>
              </a:tr>
            </a:tbl>
          </a:graphicData>
        </a:graphic>
      </p:graphicFrame>
    </p:spTree>
    <p:extLst>
      <p:ext uri="{BB962C8B-B14F-4D97-AF65-F5344CB8AC3E}">
        <p14:creationId xmlns:p14="http://schemas.microsoft.com/office/powerpoint/2010/main" val="105457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6" name="Título 1"/>
          <p:cNvSpPr txBox="1">
            <a:spLocks/>
          </p:cNvSpPr>
          <p:nvPr/>
        </p:nvSpPr>
        <p:spPr>
          <a:xfrm>
            <a:off x="1331640" y="945530"/>
            <a:ext cx="6447501" cy="506186"/>
          </a:xfrm>
          <a:prstGeom prst="rect">
            <a:avLst/>
          </a:prstGeom>
        </p:spPr>
        <p:txBody>
          <a:bodyPr anchor="b">
            <a:normAutofit fontScale="75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dirty="0" smtClean="0"/>
              <a:t>Índices </a:t>
            </a:r>
            <a:endParaRPr lang="es-MX" dirty="0"/>
          </a:p>
        </p:txBody>
      </p:sp>
      <p:graphicFrame>
        <p:nvGraphicFramePr>
          <p:cNvPr id="9" name="Marcador de contenido 3"/>
          <p:cNvGraphicFramePr>
            <a:graphicFrameLocks/>
          </p:cNvGraphicFramePr>
          <p:nvPr>
            <p:extLst>
              <p:ext uri="{D42A27DB-BD31-4B8C-83A1-F6EECF244321}">
                <p14:modId xmlns:p14="http://schemas.microsoft.com/office/powerpoint/2010/main" val="2284591223"/>
              </p:ext>
            </p:extLst>
          </p:nvPr>
        </p:nvGraphicFramePr>
        <p:xfrm>
          <a:off x="1341782" y="1700808"/>
          <a:ext cx="7154928" cy="4438441"/>
        </p:xfrm>
        <a:graphic>
          <a:graphicData uri="http://schemas.openxmlformats.org/drawingml/2006/table">
            <a:tbl>
              <a:tblPr>
                <a:tableStyleId>{5C22544A-7EE6-4342-B048-85BDC9FD1C3A}</a:tableStyleId>
              </a:tblPr>
              <a:tblGrid>
                <a:gridCol w="1925125"/>
                <a:gridCol w="825168"/>
                <a:gridCol w="3830222"/>
                <a:gridCol w="574413"/>
              </a:tblGrid>
              <a:tr h="344455">
                <a:tc gridSpan="2">
                  <a:txBody>
                    <a:bodyPr/>
                    <a:lstStyle/>
                    <a:p>
                      <a:pPr algn="ctr">
                        <a:lnSpc>
                          <a:spcPct val="150000"/>
                        </a:lnSpc>
                        <a:spcAft>
                          <a:spcPts val="0"/>
                        </a:spcAft>
                      </a:pPr>
                      <a:r>
                        <a:rPr lang="es-MX" sz="1400" dirty="0">
                          <a:effectLst/>
                        </a:rPr>
                        <a:t>Índice</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60000"/>
                        <a:lumOff val="40000"/>
                      </a:schemeClr>
                    </a:solidFill>
                  </a:tcPr>
                </a:tc>
                <a:tc hMerge="1">
                  <a:txBody>
                    <a:bodyPr/>
                    <a:lstStyle/>
                    <a:p>
                      <a:endParaRPr lang="es-MX"/>
                    </a:p>
                  </a:txBody>
                  <a:tcPr/>
                </a:tc>
                <a:tc>
                  <a:txBody>
                    <a:bodyPr/>
                    <a:lstStyle/>
                    <a:p>
                      <a:pPr algn="ctr">
                        <a:lnSpc>
                          <a:spcPct val="150000"/>
                        </a:lnSpc>
                        <a:spcAft>
                          <a:spcPts val="0"/>
                        </a:spcAft>
                      </a:pPr>
                      <a:r>
                        <a:rPr lang="es-MX" sz="1400">
                          <a:effectLst/>
                        </a:rPr>
                        <a:t>Descripción</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60000"/>
                        <a:lumOff val="40000"/>
                      </a:schemeClr>
                    </a:solidFill>
                  </a:tcPr>
                </a:tc>
                <a:tc>
                  <a:txBody>
                    <a:bodyPr/>
                    <a:lstStyle/>
                    <a:p>
                      <a:pPr algn="ctr">
                        <a:lnSpc>
                          <a:spcPct val="150000"/>
                        </a:lnSpc>
                        <a:spcAft>
                          <a:spcPts val="0"/>
                        </a:spcAft>
                      </a:pPr>
                      <a:r>
                        <a:rPr lang="es-MX" sz="1400">
                          <a:effectLst/>
                        </a:rPr>
                        <a:t>Valor</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60000"/>
                        <a:lumOff val="40000"/>
                      </a:schemeClr>
                    </a:solidFill>
                  </a:tcPr>
                </a:tc>
              </a:tr>
              <a:tr h="1209186">
                <a:tc>
                  <a:txBody>
                    <a:bodyPr/>
                    <a:lstStyle/>
                    <a:p>
                      <a:pPr algn="ctr">
                        <a:lnSpc>
                          <a:spcPct val="107000"/>
                        </a:lnSpc>
                        <a:spcAft>
                          <a:spcPts val="0"/>
                        </a:spcAft>
                      </a:pPr>
                      <a:r>
                        <a:rPr lang="es-MX" sz="1400" dirty="0">
                          <a:effectLst/>
                        </a:rPr>
                        <a:t>Índice de Cumplimiento de la Información Pública de Oficio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rPr>
                        <a:t>ICIPO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just">
                        <a:lnSpc>
                          <a:spcPct val="107000"/>
                        </a:lnSpc>
                        <a:spcAft>
                          <a:spcPts val="0"/>
                        </a:spcAft>
                      </a:pPr>
                      <a:r>
                        <a:rPr lang="es-MX" sz="1400" dirty="0">
                          <a:effectLst/>
                        </a:rPr>
                        <a:t>Verificación a los portales de transparencia, en cuanto a la publicación de la información mínima de oficio establecida en los artículos 8, 9, 10, 11, 12 y 13 de la LAIPET.</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a:effectLst/>
                        </a:rPr>
                        <a:t>50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r h="1209186">
                <a:tc>
                  <a:txBody>
                    <a:bodyPr/>
                    <a:lstStyle/>
                    <a:p>
                      <a:pPr algn="ctr">
                        <a:lnSpc>
                          <a:spcPct val="107000"/>
                        </a:lnSpc>
                        <a:spcAft>
                          <a:spcPts val="0"/>
                        </a:spcAft>
                      </a:pPr>
                      <a:r>
                        <a:rPr lang="es-MX" sz="1400">
                          <a:effectLst/>
                        </a:rPr>
                        <a:t>Índice de Cumplimiento de Requerimientos</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rPr>
                        <a:t>ICR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just">
                        <a:lnSpc>
                          <a:spcPct val="107000"/>
                        </a:lnSpc>
                        <a:spcAft>
                          <a:spcPts val="0"/>
                        </a:spcAft>
                      </a:pPr>
                      <a:r>
                        <a:rPr lang="es-MX" sz="1400" dirty="0">
                          <a:effectLst/>
                        </a:rPr>
                        <a:t>Establece el cumplimiento de las recomendaciones, requerimientos y demás documentos análogos que en materia de acceso a la información, emita el consejo general.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rPr>
                        <a:t>30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r h="968853">
                <a:tc>
                  <a:txBody>
                    <a:bodyPr/>
                    <a:lstStyle/>
                    <a:p>
                      <a:pPr algn="ctr">
                        <a:lnSpc>
                          <a:spcPct val="107000"/>
                        </a:lnSpc>
                        <a:spcAft>
                          <a:spcPts val="0"/>
                        </a:spcAft>
                      </a:pPr>
                      <a:r>
                        <a:rPr lang="es-MX" sz="1400" dirty="0">
                          <a:effectLst/>
                        </a:rPr>
                        <a:t>Índice de </a:t>
                      </a:r>
                      <a:r>
                        <a:rPr lang="es-MX" sz="1400" dirty="0" smtClean="0">
                          <a:effectLst/>
                        </a:rPr>
                        <a:t>Conocimientos</a:t>
                      </a:r>
                      <a:r>
                        <a:rPr lang="es-MX" sz="1400" baseline="0" dirty="0" smtClean="0">
                          <a:effectLst/>
                        </a:rPr>
                        <a:t> del ARI</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rPr>
                        <a:t>ICARI</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just">
                        <a:lnSpc>
                          <a:spcPct val="107000"/>
                        </a:lnSpc>
                        <a:spcAft>
                          <a:spcPts val="0"/>
                        </a:spcAft>
                      </a:pPr>
                      <a:r>
                        <a:rPr lang="es-MX" sz="1400" dirty="0">
                          <a:effectLst/>
                        </a:rPr>
                        <a:t>Establece el nivel </a:t>
                      </a:r>
                      <a:r>
                        <a:rPr lang="es-MX" sz="1400" dirty="0" smtClean="0">
                          <a:effectLst/>
                        </a:rPr>
                        <a:t>de</a:t>
                      </a:r>
                      <a:r>
                        <a:rPr lang="es-MX" sz="1400" baseline="0" dirty="0" smtClean="0">
                          <a:effectLst/>
                        </a:rPr>
                        <a:t> conocimientos del Responsable del Área de la Información (ARI) respecto a la LAIPET para su aplicación en el desempeño de su trabajo con las personas que solicitan información.</a:t>
                      </a: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a:effectLst/>
                        </a:rPr>
                        <a:t>20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r h="527057">
                <a:tc>
                  <a:txBody>
                    <a:bodyPr/>
                    <a:lstStyle/>
                    <a:p>
                      <a:pPr algn="ctr">
                        <a:lnSpc>
                          <a:spcPct val="107000"/>
                        </a:lnSpc>
                        <a:spcAft>
                          <a:spcPts val="0"/>
                        </a:spcAft>
                      </a:pPr>
                      <a:r>
                        <a:rPr lang="es-MX" sz="1400" dirty="0">
                          <a:effectLst/>
                        </a:rPr>
                        <a:t>Índice General de Cumplimiento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60000"/>
                        <a:lumOff val="40000"/>
                      </a:schemeClr>
                    </a:solidFill>
                  </a:tcPr>
                </a:tc>
                <a:tc>
                  <a:txBody>
                    <a:bodyPr/>
                    <a:lstStyle/>
                    <a:p>
                      <a:pPr algn="ctr">
                        <a:lnSpc>
                          <a:spcPct val="107000"/>
                        </a:lnSpc>
                        <a:spcAft>
                          <a:spcPts val="0"/>
                        </a:spcAft>
                      </a:pPr>
                      <a:r>
                        <a:rPr lang="es-MX" sz="1400">
                          <a:effectLst/>
                        </a:rPr>
                        <a:t>IGC</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nSpc>
                          <a:spcPct val="107000"/>
                        </a:lnSpc>
                        <a:spcAft>
                          <a:spcPts val="0"/>
                        </a:spcAft>
                      </a:pPr>
                      <a:r>
                        <a:rPr lang="es-MX" sz="1400" dirty="0">
                          <a:effectLst/>
                        </a:rPr>
                        <a:t>Resultado de la suma de los tres indicadores.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rPr>
                        <a:t>100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bl>
          </a:graphicData>
        </a:graphic>
      </p:graphicFrame>
      <p:pic>
        <p:nvPicPr>
          <p:cNvPr id="5" name="5 Imagen" descr="F:\icono tlaxcala transparente.png"/>
          <p:cNvPicPr/>
          <p:nvPr/>
        </p:nvPicPr>
        <p:blipFill>
          <a:blip r:embed="rId2" cstate="print"/>
          <a:srcRect/>
          <a:stretch>
            <a:fillRect/>
          </a:stretch>
        </p:blipFill>
        <p:spPr bwMode="auto">
          <a:xfrm>
            <a:off x="6948264" y="276573"/>
            <a:ext cx="1368152" cy="935465"/>
          </a:xfrm>
          <a:prstGeom prst="rect">
            <a:avLst/>
          </a:prstGeom>
          <a:noFill/>
          <a:ln w="9525">
            <a:noFill/>
            <a:miter lim="800000"/>
            <a:headEnd/>
            <a:tailEnd/>
          </a:ln>
        </p:spPr>
      </p:pic>
    </p:spTree>
    <p:extLst>
      <p:ext uri="{BB962C8B-B14F-4D97-AF65-F5344CB8AC3E}">
        <p14:creationId xmlns:p14="http://schemas.microsoft.com/office/powerpoint/2010/main" val="17357559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9" name="4 Título"/>
          <p:cNvSpPr>
            <a:spLocks noGrp="1"/>
          </p:cNvSpPr>
          <p:nvPr>
            <p:ph type="ctrTitle"/>
          </p:nvPr>
        </p:nvSpPr>
        <p:spPr>
          <a:xfrm>
            <a:off x="1403648" y="-27384"/>
            <a:ext cx="3384376" cy="576064"/>
          </a:xfrm>
        </p:spPr>
        <p:txBody>
          <a:bodyPr>
            <a:normAutofit fontScale="90000"/>
          </a:bodyPr>
          <a:lstStyle/>
          <a:p>
            <a:r>
              <a:rPr lang="es-MX" sz="3200" dirty="0" smtClean="0"/>
              <a:t>Poder Ejecutivo</a:t>
            </a:r>
            <a:endParaRPr lang="es-MX" sz="3200" dirty="0"/>
          </a:p>
        </p:txBody>
      </p:sp>
      <p:graphicFrame>
        <p:nvGraphicFramePr>
          <p:cNvPr id="10" name="Tabla 3"/>
          <p:cNvGraphicFramePr>
            <a:graphicFrameLocks noGrp="1"/>
          </p:cNvGraphicFramePr>
          <p:nvPr>
            <p:extLst>
              <p:ext uri="{D42A27DB-BD31-4B8C-83A1-F6EECF244321}">
                <p14:modId xmlns:p14="http://schemas.microsoft.com/office/powerpoint/2010/main" val="3409027495"/>
              </p:ext>
            </p:extLst>
          </p:nvPr>
        </p:nvGraphicFramePr>
        <p:xfrm>
          <a:off x="611560" y="548680"/>
          <a:ext cx="8424935" cy="6191309"/>
        </p:xfrm>
        <a:graphic>
          <a:graphicData uri="http://schemas.openxmlformats.org/drawingml/2006/table">
            <a:tbl>
              <a:tblPr firstRow="1" firstCol="1" bandRow="1">
                <a:tableStyleId>{EB344D84-9AFB-497E-A393-DC336BA19D2E}</a:tableStyleId>
              </a:tblPr>
              <a:tblGrid>
                <a:gridCol w="437725"/>
                <a:gridCol w="2528571"/>
                <a:gridCol w="638022"/>
                <a:gridCol w="788170"/>
                <a:gridCol w="648072"/>
                <a:gridCol w="792088"/>
                <a:gridCol w="2592287"/>
              </a:tblGrid>
              <a:tr h="323930">
                <a:tc gridSpan="7">
                  <a:txBody>
                    <a:bodyPr/>
                    <a:lstStyle/>
                    <a:p>
                      <a:pPr algn="ctr">
                        <a:lnSpc>
                          <a:spcPct val="107000"/>
                        </a:lnSpc>
                        <a:spcAft>
                          <a:spcPts val="0"/>
                        </a:spcAft>
                      </a:pPr>
                      <a:r>
                        <a:rPr lang="es-MX" sz="1800" dirty="0">
                          <a:effectLst/>
                        </a:rPr>
                        <a:t>CENTRALIZADAS</a:t>
                      </a:r>
                      <a:endParaRPr lang="es-MX" sz="1800"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99200">
                <a:tc>
                  <a:txBody>
                    <a:bodyPr/>
                    <a:lstStyle/>
                    <a:p>
                      <a:pPr algn="ctr">
                        <a:lnSpc>
                          <a:spcPct val="107000"/>
                        </a:lnSpc>
                        <a:spcAft>
                          <a:spcPts val="0"/>
                        </a:spcAft>
                      </a:pPr>
                      <a:r>
                        <a:rPr lang="es-MX" sz="1200" dirty="0">
                          <a:effectLst/>
                        </a:rPr>
                        <a:t>No.</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ctr">
                        <a:lnSpc>
                          <a:spcPct val="107000"/>
                        </a:lnSpc>
                        <a:spcAft>
                          <a:spcPts val="0"/>
                        </a:spcAft>
                      </a:pPr>
                      <a:r>
                        <a:rPr lang="es-MX" sz="1200" dirty="0">
                          <a:effectLst/>
                        </a:rPr>
                        <a:t>ENTIDAD PÚBLICA</a:t>
                      </a:r>
                      <a:endParaRPr lang="es-MX"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ctr" fontAlgn="ctr"/>
                      <a:r>
                        <a:rPr lang="es-MX" sz="1200" u="none" strike="noStrike" dirty="0">
                          <a:effectLst/>
                        </a:rPr>
                        <a:t>ICARI</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1200" dirty="0" smtClean="0">
                          <a:effectLst/>
                        </a:rPr>
                        <a:t>PÁGINA</a:t>
                      </a:r>
                      <a:endParaRPr lang="es-MX"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954" marR="23954" marT="0" marB="0" anchor="ctr"/>
                </a:tc>
              </a:tr>
              <a:tr h="297017">
                <a:tc>
                  <a:txBody>
                    <a:bodyPr/>
                    <a:lstStyle/>
                    <a:p>
                      <a:pPr algn="ctr">
                        <a:lnSpc>
                          <a:spcPct val="107000"/>
                        </a:lnSpc>
                        <a:spcAft>
                          <a:spcPts val="0"/>
                        </a:spcAft>
                      </a:pPr>
                      <a:r>
                        <a:rPr lang="es-MX" sz="1200" dirty="0" smtClean="0">
                          <a:effectLst/>
                        </a:rPr>
                        <a:t>61</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Despacho del C. </a:t>
                      </a:r>
                      <a:r>
                        <a:rPr lang="es-MX" sz="1000" u="none" strike="noStrike" dirty="0" smtClean="0">
                          <a:effectLst/>
                        </a:rPr>
                        <a:t>Gobernador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20</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50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100</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03989">
                <a:tc>
                  <a:txBody>
                    <a:bodyPr/>
                    <a:lstStyle/>
                    <a:p>
                      <a:pPr algn="ctr">
                        <a:lnSpc>
                          <a:spcPct val="107000"/>
                        </a:lnSpc>
                        <a:spcAft>
                          <a:spcPts val="0"/>
                        </a:spcAft>
                      </a:pPr>
                      <a:r>
                        <a:rPr lang="es-MX" sz="1200" dirty="0" smtClean="0">
                          <a:effectLst/>
                        </a:rPr>
                        <a:t>62</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Consejería </a:t>
                      </a:r>
                      <a:r>
                        <a:rPr lang="es-MX" sz="1000" u="none" strike="noStrike" dirty="0" smtClean="0">
                          <a:effectLst/>
                        </a:rPr>
                        <a:t>Jurídica</a:t>
                      </a:r>
                      <a:r>
                        <a:rPr lang="es-MX" sz="1000" u="none" strike="noStrike" baseline="0" dirty="0" smtClean="0">
                          <a:effectLst/>
                        </a:rPr>
                        <a:t>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46.25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95.25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97017">
                <a:tc>
                  <a:txBody>
                    <a:bodyPr/>
                    <a:lstStyle/>
                    <a:p>
                      <a:pPr algn="ctr">
                        <a:lnSpc>
                          <a:spcPct val="107000"/>
                        </a:lnSpc>
                        <a:spcAft>
                          <a:spcPts val="0"/>
                        </a:spcAft>
                      </a:pPr>
                      <a:r>
                        <a:rPr lang="es-MX" sz="1200" dirty="0" smtClean="0">
                          <a:effectLst/>
                        </a:rPr>
                        <a:t>63</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Oficialía Mayor de </a:t>
                      </a:r>
                      <a:r>
                        <a:rPr lang="es-MX" sz="1000" u="none" strike="noStrike" dirty="0" smtClean="0">
                          <a:effectLst/>
                        </a:rPr>
                        <a:t>Gobierno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48.8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94.8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51055">
                <a:tc>
                  <a:txBody>
                    <a:bodyPr/>
                    <a:lstStyle/>
                    <a:p>
                      <a:pPr algn="ctr">
                        <a:lnSpc>
                          <a:spcPct val="107000"/>
                        </a:lnSpc>
                        <a:spcAft>
                          <a:spcPts val="0"/>
                        </a:spcAft>
                      </a:pPr>
                      <a:r>
                        <a:rPr lang="es-MX" sz="1200" dirty="0" smtClean="0">
                          <a:effectLst/>
                        </a:rPr>
                        <a:t>64</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Coordinación </a:t>
                      </a:r>
                      <a:r>
                        <a:rPr lang="es-MX" sz="1000" u="none" strike="noStrike" dirty="0" smtClean="0">
                          <a:effectLst/>
                        </a:rPr>
                        <a:t>de </a:t>
                      </a:r>
                      <a:r>
                        <a:rPr lang="es-MX" sz="1000" u="none" strike="noStrike" dirty="0">
                          <a:effectLst/>
                        </a:rPr>
                        <a:t>Radio, Cine y Televisión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44.5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93.5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97017">
                <a:tc>
                  <a:txBody>
                    <a:bodyPr/>
                    <a:lstStyle/>
                    <a:p>
                      <a:pPr algn="ctr">
                        <a:lnSpc>
                          <a:spcPct val="107000"/>
                        </a:lnSpc>
                        <a:spcAft>
                          <a:spcPts val="0"/>
                        </a:spcAft>
                      </a:pPr>
                      <a:r>
                        <a:rPr lang="es-MX" sz="1200" dirty="0" smtClean="0">
                          <a:effectLst/>
                        </a:rPr>
                        <a:t>65</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Planeación y </a:t>
                      </a:r>
                      <a:r>
                        <a:rPr lang="es-MX" sz="1000" u="none" strike="noStrike" dirty="0" smtClean="0">
                          <a:effectLst/>
                        </a:rPr>
                        <a:t>Finanzas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46.42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93.42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66335">
                <a:tc>
                  <a:txBody>
                    <a:bodyPr/>
                    <a:lstStyle/>
                    <a:p>
                      <a:pPr algn="ctr">
                        <a:lnSpc>
                          <a:spcPct val="107000"/>
                        </a:lnSpc>
                        <a:spcAft>
                          <a:spcPts val="0"/>
                        </a:spcAft>
                      </a:pPr>
                      <a:r>
                        <a:rPr lang="es-MX" sz="1200" dirty="0" smtClean="0">
                          <a:effectLst/>
                        </a:rPr>
                        <a:t>66</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Coordinación General de Ecología del </a:t>
                      </a:r>
                      <a:r>
                        <a:rPr lang="es-MX" sz="1000" u="none" strike="noStrike" dirty="0" smtClean="0">
                          <a:effectLst/>
                        </a:rPr>
                        <a:t>Estado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15</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44.79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89.79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35691">
                <a:tc>
                  <a:txBody>
                    <a:bodyPr/>
                    <a:lstStyle/>
                    <a:p>
                      <a:pPr algn="ctr">
                        <a:lnSpc>
                          <a:spcPct val="107000"/>
                        </a:lnSpc>
                        <a:spcAft>
                          <a:spcPts val="0"/>
                        </a:spcAft>
                      </a:pPr>
                      <a:r>
                        <a:rPr lang="es-MX" sz="1200" dirty="0" smtClean="0">
                          <a:effectLst/>
                        </a:rPr>
                        <a:t>67</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a:t>
                      </a:r>
                      <a:r>
                        <a:rPr lang="es-MX" sz="1000" u="none" strike="noStrike" dirty="0" smtClean="0">
                          <a:effectLst/>
                        </a:rPr>
                        <a:t>Salud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46.15</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89.15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66335">
                <a:tc>
                  <a:txBody>
                    <a:bodyPr/>
                    <a:lstStyle/>
                    <a:p>
                      <a:pPr algn="ctr">
                        <a:lnSpc>
                          <a:spcPct val="107000"/>
                        </a:lnSpc>
                        <a:spcAft>
                          <a:spcPts val="0"/>
                        </a:spcAft>
                      </a:pPr>
                      <a:r>
                        <a:rPr lang="es-MX" sz="1200" dirty="0" smtClean="0">
                          <a:effectLst/>
                        </a:rPr>
                        <a:t>68</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Obras Públicas Desarrollo Urbano y </a:t>
                      </a:r>
                      <a:r>
                        <a:rPr lang="es-MX" sz="1000" u="none" strike="noStrike" dirty="0" smtClean="0">
                          <a:effectLst/>
                        </a:rPr>
                        <a:t>Vivienda</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42.39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87.39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66335">
                <a:tc>
                  <a:txBody>
                    <a:bodyPr/>
                    <a:lstStyle/>
                    <a:p>
                      <a:pPr algn="ctr">
                        <a:lnSpc>
                          <a:spcPct val="107000"/>
                        </a:lnSpc>
                        <a:spcAft>
                          <a:spcPts val="0"/>
                        </a:spcAft>
                      </a:pPr>
                      <a:r>
                        <a:rPr lang="es-MX" sz="1200" dirty="0" smtClean="0">
                          <a:effectLst/>
                        </a:rPr>
                        <a:t>69</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Turismo y Desarrollo </a:t>
                      </a:r>
                      <a:r>
                        <a:rPr lang="es-MX" sz="1000" u="none" strike="noStrike" dirty="0" smtClean="0">
                          <a:effectLst/>
                        </a:rPr>
                        <a:t>Económico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13</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43.75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86.75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66335">
                <a:tc>
                  <a:txBody>
                    <a:bodyPr/>
                    <a:lstStyle/>
                    <a:p>
                      <a:pPr algn="ctr">
                        <a:lnSpc>
                          <a:spcPct val="107000"/>
                        </a:lnSpc>
                        <a:spcAft>
                          <a:spcPts val="0"/>
                        </a:spcAft>
                      </a:pPr>
                      <a:r>
                        <a:rPr lang="es-MX" sz="1200" dirty="0">
                          <a:effectLst/>
                        </a:rPr>
                        <a:t>7</a:t>
                      </a:r>
                      <a:r>
                        <a:rPr lang="es-MX" sz="1200" dirty="0" smtClean="0">
                          <a:effectLst/>
                        </a:rPr>
                        <a:t>0</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Coordinación General de Información y Relaciones </a:t>
                      </a:r>
                      <a:r>
                        <a:rPr lang="es-MX" sz="1000" u="none" strike="noStrike" dirty="0" smtClean="0">
                          <a:effectLst/>
                        </a:rPr>
                        <a:t>Públicas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36.76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85.76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66335">
                <a:tc>
                  <a:txBody>
                    <a:bodyPr/>
                    <a:lstStyle/>
                    <a:p>
                      <a:pPr algn="ctr">
                        <a:lnSpc>
                          <a:spcPct val="107000"/>
                        </a:lnSpc>
                        <a:spcAft>
                          <a:spcPts val="0"/>
                        </a:spcAft>
                      </a:pPr>
                      <a:r>
                        <a:rPr lang="es-MX" sz="1200" dirty="0" smtClean="0">
                          <a:effectLst/>
                        </a:rPr>
                        <a:t>71</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Comunicaciones y </a:t>
                      </a:r>
                      <a:r>
                        <a:rPr lang="es-MX" sz="1000" u="none" strike="noStrike" dirty="0" smtClean="0">
                          <a:effectLst/>
                        </a:rPr>
                        <a:t>Transportes del Estado</a:t>
                      </a:r>
                      <a:endParaRPr lang="es-MX" sz="1000" b="0" i="0" u="none" strike="noStrike" dirty="0" smtClean="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35.71</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84.71</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97017">
                <a:tc>
                  <a:txBody>
                    <a:bodyPr/>
                    <a:lstStyle/>
                    <a:p>
                      <a:pPr algn="ctr">
                        <a:lnSpc>
                          <a:spcPct val="107000"/>
                        </a:lnSpc>
                        <a:spcAft>
                          <a:spcPts val="0"/>
                        </a:spcAft>
                      </a:pPr>
                      <a:r>
                        <a:rPr lang="es-MX" sz="1200" dirty="0">
                          <a:effectLst/>
                        </a:rPr>
                        <a:t>7</a:t>
                      </a:r>
                      <a:r>
                        <a:rPr lang="es-MX" sz="1200" dirty="0" smtClean="0">
                          <a:effectLst/>
                        </a:rPr>
                        <a:t>2</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Comisión Estatal de Seguridad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47.72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79.72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97017">
                <a:tc>
                  <a:txBody>
                    <a:bodyPr/>
                    <a:lstStyle/>
                    <a:p>
                      <a:pPr algn="ctr">
                        <a:lnSpc>
                          <a:spcPct val="107000"/>
                        </a:lnSpc>
                        <a:spcAft>
                          <a:spcPts val="0"/>
                        </a:spcAft>
                      </a:pPr>
                      <a:r>
                        <a:rPr lang="es-MX" sz="1200" dirty="0">
                          <a:effectLst/>
                        </a:rPr>
                        <a:t>7</a:t>
                      </a:r>
                      <a:r>
                        <a:rPr lang="es-MX" sz="1200" dirty="0" smtClean="0">
                          <a:effectLst/>
                        </a:rPr>
                        <a:t>3</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a:t>
                      </a:r>
                      <a:r>
                        <a:rPr lang="es-MX" sz="1000" u="none" strike="noStrike" dirty="0" smtClean="0">
                          <a:effectLst/>
                        </a:rPr>
                        <a:t>Gobierno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42.7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79.7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97017">
                <a:tc>
                  <a:txBody>
                    <a:bodyPr/>
                    <a:lstStyle/>
                    <a:p>
                      <a:pPr algn="ctr">
                        <a:lnSpc>
                          <a:spcPct val="107000"/>
                        </a:lnSpc>
                        <a:spcAft>
                          <a:spcPts val="0"/>
                        </a:spcAft>
                      </a:pPr>
                      <a:r>
                        <a:rPr lang="es-MX" sz="1200" dirty="0">
                          <a:effectLst/>
                        </a:rPr>
                        <a:t>7</a:t>
                      </a:r>
                      <a:r>
                        <a:rPr lang="es-MX" sz="1200" dirty="0" smtClean="0">
                          <a:effectLst/>
                        </a:rPr>
                        <a:t>4</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Procuraduría General de Justicia del </a:t>
                      </a:r>
                      <a:r>
                        <a:rPr lang="es-MX" sz="1000" u="none" strike="noStrike" dirty="0" smtClean="0">
                          <a:effectLst/>
                        </a:rPr>
                        <a:t>Estado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39.13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78.13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97017">
                <a:tc>
                  <a:txBody>
                    <a:bodyPr/>
                    <a:lstStyle/>
                    <a:p>
                      <a:pPr algn="ctr">
                        <a:lnSpc>
                          <a:spcPct val="107000"/>
                        </a:lnSpc>
                        <a:spcAft>
                          <a:spcPts val="0"/>
                        </a:spcAft>
                      </a:pPr>
                      <a:r>
                        <a:rPr lang="es-MX" sz="1200" dirty="0">
                          <a:effectLst/>
                        </a:rPr>
                        <a:t>7</a:t>
                      </a:r>
                      <a:r>
                        <a:rPr lang="es-MX" sz="1200" dirty="0" smtClean="0">
                          <a:effectLst/>
                        </a:rPr>
                        <a:t>5</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Educación </a:t>
                      </a:r>
                      <a:r>
                        <a:rPr lang="es-MX" sz="1000" u="none" strike="noStrike" dirty="0" smtClean="0">
                          <a:effectLst/>
                        </a:rPr>
                        <a:t>Pública del Estado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33.33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76.33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79997">
                <a:tc>
                  <a:txBody>
                    <a:bodyPr/>
                    <a:lstStyle/>
                    <a:p>
                      <a:pPr algn="ctr">
                        <a:lnSpc>
                          <a:spcPct val="107000"/>
                        </a:lnSpc>
                        <a:spcAft>
                          <a:spcPts val="0"/>
                        </a:spcAft>
                      </a:pPr>
                      <a:r>
                        <a:rPr lang="es-MX" sz="1200" dirty="0">
                          <a:effectLst/>
                        </a:rPr>
                        <a:t>7</a:t>
                      </a:r>
                      <a:r>
                        <a:rPr lang="es-MX" sz="1200" dirty="0" smtClean="0">
                          <a:effectLst/>
                        </a:rPr>
                        <a:t>6</a:t>
                      </a:r>
                      <a:endParaRPr lang="es-MX" sz="12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c>
                  <a:txBody>
                    <a:bodyPr/>
                    <a:lstStyle/>
                    <a:p>
                      <a:pPr algn="just" fontAlgn="ctr"/>
                      <a:r>
                        <a:rPr lang="es-MX" sz="1000" u="none" strike="noStrike" dirty="0">
                          <a:effectLst/>
                        </a:rPr>
                        <a:t>Secretaría de Fomento </a:t>
                      </a:r>
                      <a:r>
                        <a:rPr lang="es-MX" sz="1000" u="none" strike="noStrike" dirty="0" smtClean="0">
                          <a:effectLst/>
                        </a:rPr>
                        <a:t>Agropecuario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46.73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59.23</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hlinkClick r:id="rId2"/>
                        </a:rPr>
                        <a:t>http://transparencia.tlaxcala.gob.mx</a:t>
                      </a:r>
                      <a:r>
                        <a:rPr lang="es-MX" sz="1050" u="none" strike="noStrike" dirty="0" smtClean="0">
                          <a:solidFill>
                            <a:srgbClr val="0000CC"/>
                          </a:solidFill>
                          <a:effectLst/>
                          <a:hlinkClick r:id="rId2"/>
                        </a:rPr>
                        <a:t>/</a:t>
                      </a:r>
                      <a:r>
                        <a:rPr lang="es-MX" sz="1050" u="none" strike="noStrike" baseline="0" dirty="0" smtClean="0">
                          <a:solidFill>
                            <a:srgbClr val="0000CC"/>
                          </a:solidFill>
                          <a:effectLst/>
                        </a:rPr>
                        <a:t> </a:t>
                      </a:r>
                    </a:p>
                    <a:p>
                      <a:pPr algn="just" fontAlgn="ctr"/>
                      <a:r>
                        <a:rPr lang="es-MX" sz="1050" u="none" strike="noStrike" dirty="0" smtClean="0">
                          <a:solidFill>
                            <a:schemeClr val="tx1"/>
                          </a:solidFill>
                          <a:effectLst/>
                        </a:rPr>
                        <a:t>*No presentó</a:t>
                      </a:r>
                      <a:r>
                        <a:rPr lang="es-MX" sz="1050" u="none" strike="noStrike" baseline="0" dirty="0" smtClean="0">
                          <a:solidFill>
                            <a:schemeClr val="tx1"/>
                          </a:solidFill>
                          <a:effectLst/>
                        </a:rPr>
                        <a:t> ICARI</a:t>
                      </a:r>
                      <a:endParaRPr lang="es-MX" sz="1050" b="0" i="0" u="none" strike="noStrike" dirty="0">
                        <a:solidFill>
                          <a:schemeClr val="tx1"/>
                        </a:solidFill>
                        <a:effectLst/>
                        <a:latin typeface="Arial Narrow" panose="020B0606020202030204" pitchFamily="34" charset="0"/>
                      </a:endParaRPr>
                    </a:p>
                  </a:txBody>
                  <a:tcPr marL="9525" marR="9525" marT="9525" marB="0" anchor="ctr"/>
                </a:tc>
              </a:tr>
              <a:tr h="286653">
                <a:tc gridSpan="6">
                  <a:txBody>
                    <a:bodyPr/>
                    <a:lstStyle/>
                    <a:p>
                      <a:pPr algn="r">
                        <a:lnSpc>
                          <a:spcPct val="107000"/>
                        </a:lnSpc>
                        <a:spcAft>
                          <a:spcPts val="0"/>
                        </a:spcAft>
                      </a:pPr>
                      <a:r>
                        <a:rPr lang="es-MX" sz="1200" dirty="0">
                          <a:effectLst/>
                        </a:rPr>
                        <a:t>Promedio Dependencias Centralizadas</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07000"/>
                        </a:lnSpc>
                        <a:spcAft>
                          <a:spcPts val="0"/>
                        </a:spcAft>
                      </a:pPr>
                      <a:r>
                        <a:rPr lang="es-MX" sz="1400" dirty="0" smtClean="0">
                          <a:effectLst/>
                        </a:rPr>
                        <a:t>85.85</a:t>
                      </a:r>
                      <a:endParaRPr lang="es-MX" sz="14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r>
            </a:tbl>
          </a:graphicData>
        </a:graphic>
      </p:graphicFrame>
    </p:spTree>
    <p:extLst>
      <p:ext uri="{BB962C8B-B14F-4D97-AF65-F5344CB8AC3E}">
        <p14:creationId xmlns:p14="http://schemas.microsoft.com/office/powerpoint/2010/main" val="2651764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9" name="Marcador de contenido 3"/>
          <p:cNvGraphicFramePr>
            <a:graphicFrameLocks/>
          </p:cNvGraphicFramePr>
          <p:nvPr>
            <p:extLst>
              <p:ext uri="{D42A27DB-BD31-4B8C-83A1-F6EECF244321}">
                <p14:modId xmlns:p14="http://schemas.microsoft.com/office/powerpoint/2010/main" val="631407830"/>
              </p:ext>
            </p:extLst>
          </p:nvPr>
        </p:nvGraphicFramePr>
        <p:xfrm>
          <a:off x="971599" y="260648"/>
          <a:ext cx="7992889" cy="6583243"/>
        </p:xfrm>
        <a:graphic>
          <a:graphicData uri="http://schemas.openxmlformats.org/drawingml/2006/table">
            <a:tbl>
              <a:tblPr firstRow="1" firstCol="1" bandRow="1">
                <a:tableStyleId>{EB344D84-9AFB-497E-A393-DC336BA19D2E}</a:tableStyleId>
              </a:tblPr>
              <a:tblGrid>
                <a:gridCol w="451911"/>
                <a:gridCol w="2891107"/>
                <a:gridCol w="607822"/>
                <a:gridCol w="683800"/>
                <a:gridCol w="607822"/>
                <a:gridCol w="607822"/>
                <a:gridCol w="2142605"/>
              </a:tblGrid>
              <a:tr h="387219">
                <a:tc gridSpan="7">
                  <a:txBody>
                    <a:bodyPr/>
                    <a:lstStyle/>
                    <a:p>
                      <a:pPr algn="ctr">
                        <a:lnSpc>
                          <a:spcPct val="107000"/>
                        </a:lnSpc>
                        <a:spcAft>
                          <a:spcPts val="0"/>
                        </a:spcAft>
                      </a:pPr>
                      <a:r>
                        <a:rPr lang="es-MX" sz="1800" dirty="0">
                          <a:effectLst/>
                        </a:rPr>
                        <a:t>DESCONCENTRADAS</a:t>
                      </a:r>
                      <a:endParaRPr lang="es-MX" sz="1800" dirty="0">
                        <a:effectLst/>
                        <a:latin typeface="Tw Cen MT" panose="020B0602020104020603" pitchFamily="34" charset="0"/>
                        <a:ea typeface="Calibri" panose="020F0502020204030204" pitchFamily="34" charset="0"/>
                        <a:cs typeface="Times New Roman" panose="02020603050405020304" pitchFamily="18" charset="0"/>
                      </a:endParaRPr>
                    </a:p>
                  </a:txBody>
                  <a:tcPr marL="30367" marR="30367"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37021">
                <a:tc>
                  <a:txBody>
                    <a:bodyPr/>
                    <a:lstStyle/>
                    <a:p>
                      <a:pPr algn="ctr">
                        <a:lnSpc>
                          <a:spcPct val="107000"/>
                        </a:lnSpc>
                        <a:spcAft>
                          <a:spcPts val="0"/>
                        </a:spcAft>
                      </a:pPr>
                      <a:r>
                        <a:rPr lang="es-MX" sz="1200" dirty="0">
                          <a:effectLst/>
                        </a:rPr>
                        <a:t>No.</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ctr">
                        <a:lnSpc>
                          <a:spcPct val="107000"/>
                        </a:lnSpc>
                        <a:spcAft>
                          <a:spcPts val="0"/>
                        </a:spcAft>
                      </a:pPr>
                      <a:r>
                        <a:rPr lang="es-MX" sz="1200" dirty="0">
                          <a:effectLst/>
                        </a:rPr>
                        <a:t>ENTIDAD PÚBLICA</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ctr" fontAlgn="ctr"/>
                      <a:r>
                        <a:rPr lang="es-MX" sz="1200" u="none" strike="noStrike" dirty="0">
                          <a:effectLst/>
                        </a:rPr>
                        <a:t>ICARI</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1200" dirty="0" smtClean="0">
                          <a:effectLst/>
                        </a:rPr>
                        <a:t>PÁGINA</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954" marR="23954" marT="0" marB="0" anchor="ctr"/>
                </a:tc>
              </a:tr>
              <a:tr h="355880">
                <a:tc>
                  <a:txBody>
                    <a:bodyPr/>
                    <a:lstStyle/>
                    <a:p>
                      <a:pPr algn="ctr">
                        <a:lnSpc>
                          <a:spcPct val="107000"/>
                        </a:lnSpc>
                        <a:spcAft>
                          <a:spcPts val="0"/>
                        </a:spcAft>
                      </a:pPr>
                      <a:r>
                        <a:rPr lang="es-MX" sz="1200" dirty="0">
                          <a:effectLst/>
                        </a:rPr>
                        <a:t>7</a:t>
                      </a:r>
                      <a:r>
                        <a:rPr lang="es-MX" sz="1200" dirty="0" smtClean="0">
                          <a:effectLst/>
                        </a:rPr>
                        <a:t>7</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Colegio de Bachilleres del Estado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46.25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95.25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32048">
                <a:tc>
                  <a:txBody>
                    <a:bodyPr/>
                    <a:lstStyle/>
                    <a:p>
                      <a:pPr algn="ctr">
                        <a:lnSpc>
                          <a:spcPct val="107000"/>
                        </a:lnSpc>
                        <a:spcAft>
                          <a:spcPts val="0"/>
                        </a:spcAft>
                      </a:pPr>
                      <a:r>
                        <a:rPr lang="es-MX" sz="1200" dirty="0">
                          <a:effectLst/>
                        </a:rPr>
                        <a:t>7</a:t>
                      </a:r>
                      <a:r>
                        <a:rPr lang="es-MX" sz="1200" dirty="0" smtClean="0">
                          <a:effectLst/>
                        </a:rPr>
                        <a:t>8</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Centro de Educación Continua y a Distancia del Instituto Politécnico Nacional Unidad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48.68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94.68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32048">
                <a:tc>
                  <a:txBody>
                    <a:bodyPr/>
                    <a:lstStyle/>
                    <a:p>
                      <a:pPr algn="ctr">
                        <a:lnSpc>
                          <a:spcPct val="107000"/>
                        </a:lnSpc>
                        <a:spcAft>
                          <a:spcPts val="0"/>
                        </a:spcAft>
                      </a:pPr>
                      <a:r>
                        <a:rPr lang="es-MX" sz="1200" dirty="0">
                          <a:effectLst/>
                        </a:rPr>
                        <a:t>7</a:t>
                      </a:r>
                      <a:r>
                        <a:rPr lang="es-MX" sz="1200" dirty="0" smtClean="0">
                          <a:effectLst/>
                        </a:rPr>
                        <a:t>9</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Contraloría del </a:t>
                      </a:r>
                      <a:r>
                        <a:rPr lang="es-MX" sz="1000" u="none" strike="noStrike" dirty="0" smtClean="0">
                          <a:effectLst/>
                        </a:rPr>
                        <a:t>Ejecutivo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46.42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92.42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32048">
                <a:tc>
                  <a:txBody>
                    <a:bodyPr/>
                    <a:lstStyle/>
                    <a:p>
                      <a:pPr algn="ctr">
                        <a:lnSpc>
                          <a:spcPct val="107000"/>
                        </a:lnSpc>
                        <a:spcAft>
                          <a:spcPts val="0"/>
                        </a:spcAft>
                      </a:pPr>
                      <a:r>
                        <a:rPr lang="es-MX" sz="1200" dirty="0">
                          <a:effectLst/>
                        </a:rPr>
                        <a:t>8</a:t>
                      </a:r>
                      <a:r>
                        <a:rPr lang="es-MX" sz="1200" dirty="0" smtClean="0">
                          <a:effectLst/>
                        </a:rPr>
                        <a:t>0</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Coordinación del Sistema Estatal de Promoción </a:t>
                      </a:r>
                      <a:r>
                        <a:rPr lang="es-MX" sz="1000" u="none" strike="noStrike" dirty="0" smtClean="0">
                          <a:effectLst/>
                        </a:rPr>
                        <a:t>de </a:t>
                      </a:r>
                      <a:r>
                        <a:rPr lang="es-MX" sz="1000" u="none" strike="noStrike" dirty="0">
                          <a:effectLst/>
                        </a:rPr>
                        <a:t>Empleo y Desarrollo </a:t>
                      </a:r>
                      <a:r>
                        <a:rPr lang="es-MX" sz="1000" u="none" strike="noStrike" dirty="0" smtClean="0">
                          <a:effectLst/>
                        </a:rPr>
                        <a:t>Comunitario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43.47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89.47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15269">
                <a:tc>
                  <a:txBody>
                    <a:bodyPr/>
                    <a:lstStyle/>
                    <a:p>
                      <a:pPr algn="ctr">
                        <a:lnSpc>
                          <a:spcPct val="107000"/>
                        </a:lnSpc>
                        <a:spcAft>
                          <a:spcPts val="0"/>
                        </a:spcAft>
                      </a:pPr>
                      <a:r>
                        <a:rPr lang="es-MX" sz="1200" dirty="0">
                          <a:effectLst/>
                        </a:rPr>
                        <a:t>8</a:t>
                      </a:r>
                      <a:r>
                        <a:rPr lang="es-MX" sz="1200" dirty="0" smtClean="0">
                          <a:effectLst/>
                        </a:rPr>
                        <a:t>1</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Instituto Tlaxcalteca de Asistencia Especializada a la </a:t>
                      </a:r>
                      <a:r>
                        <a:rPr lang="es-MX" sz="1000" u="none" strike="noStrike" dirty="0" smtClean="0">
                          <a:effectLst/>
                        </a:rPr>
                        <a:t>Salud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88.5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46326">
                <a:tc>
                  <a:txBody>
                    <a:bodyPr/>
                    <a:lstStyle/>
                    <a:p>
                      <a:pPr algn="ctr">
                        <a:lnSpc>
                          <a:spcPct val="107000"/>
                        </a:lnSpc>
                        <a:spcAft>
                          <a:spcPts val="0"/>
                        </a:spcAft>
                      </a:pPr>
                      <a:r>
                        <a:rPr lang="es-MX" sz="1200" dirty="0">
                          <a:effectLst/>
                        </a:rPr>
                        <a:t>8</a:t>
                      </a:r>
                      <a:r>
                        <a:rPr lang="es-MX" sz="1200" dirty="0" smtClean="0">
                          <a:effectLst/>
                        </a:rPr>
                        <a:t>2</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Coordinación de Servicio Social de Estudiantes de las Instituciones de Educación </a:t>
                      </a:r>
                      <a:r>
                        <a:rPr lang="es-MX" sz="1000" u="none" strike="noStrike" dirty="0" smtClean="0">
                          <a:effectLst/>
                        </a:rPr>
                        <a:t>Superior</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36.84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86.84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33955">
                <a:tc>
                  <a:txBody>
                    <a:bodyPr/>
                    <a:lstStyle/>
                    <a:p>
                      <a:pPr algn="ctr">
                        <a:lnSpc>
                          <a:spcPct val="107000"/>
                        </a:lnSpc>
                        <a:spcAft>
                          <a:spcPts val="0"/>
                        </a:spcAft>
                      </a:pPr>
                      <a:r>
                        <a:rPr lang="es-MX" sz="1200" dirty="0">
                          <a:effectLst/>
                        </a:rPr>
                        <a:t>8</a:t>
                      </a:r>
                      <a:r>
                        <a:rPr lang="es-MX" sz="1200" dirty="0" smtClean="0">
                          <a:effectLst/>
                        </a:rPr>
                        <a:t>3</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Comisión Ejecutiva del Sistema Estatal de Seguridad </a:t>
                      </a:r>
                      <a:r>
                        <a:rPr lang="es-MX" sz="1000" u="none" strike="noStrike" dirty="0" smtClean="0">
                          <a:effectLst/>
                        </a:rPr>
                        <a:t>Pública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17395">
                <a:tc>
                  <a:txBody>
                    <a:bodyPr/>
                    <a:lstStyle/>
                    <a:p>
                      <a:pPr algn="ctr">
                        <a:lnSpc>
                          <a:spcPct val="107000"/>
                        </a:lnSpc>
                        <a:spcAft>
                          <a:spcPts val="0"/>
                        </a:spcAft>
                      </a:pPr>
                      <a:r>
                        <a:rPr lang="es-MX" sz="1200" dirty="0">
                          <a:effectLst/>
                        </a:rPr>
                        <a:t>8</a:t>
                      </a:r>
                      <a:r>
                        <a:rPr lang="es-MX" sz="1200" dirty="0" smtClean="0">
                          <a:effectLst/>
                        </a:rPr>
                        <a:t>4</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Coordinación Estatal de Protección </a:t>
                      </a:r>
                      <a:r>
                        <a:rPr lang="es-MX" sz="1000" u="none" strike="noStrike" dirty="0" smtClean="0">
                          <a:effectLst/>
                        </a:rPr>
                        <a:t>Civil</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41.25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80.25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09237">
                <a:tc>
                  <a:txBody>
                    <a:bodyPr/>
                    <a:lstStyle/>
                    <a:p>
                      <a:pPr algn="ctr">
                        <a:lnSpc>
                          <a:spcPct val="107000"/>
                        </a:lnSpc>
                        <a:spcAft>
                          <a:spcPts val="0"/>
                        </a:spcAft>
                      </a:pPr>
                      <a:r>
                        <a:rPr lang="es-MX" sz="1200" dirty="0">
                          <a:effectLst/>
                        </a:rPr>
                        <a:t>8</a:t>
                      </a:r>
                      <a:r>
                        <a:rPr lang="es-MX" sz="1200" dirty="0" smtClean="0">
                          <a:effectLst/>
                        </a:rPr>
                        <a:t>5</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Instituto Estatal de la </a:t>
                      </a:r>
                      <a:r>
                        <a:rPr lang="es-MX" sz="1000" u="none" strike="noStrike" dirty="0" smtClean="0">
                          <a:effectLst/>
                        </a:rPr>
                        <a:t>Mujer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38.75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73.75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15269">
                <a:tc>
                  <a:txBody>
                    <a:bodyPr/>
                    <a:lstStyle/>
                    <a:p>
                      <a:pPr algn="ctr">
                        <a:lnSpc>
                          <a:spcPct val="107000"/>
                        </a:lnSpc>
                        <a:spcAft>
                          <a:spcPts val="0"/>
                        </a:spcAft>
                      </a:pPr>
                      <a:r>
                        <a:rPr lang="es-MX" sz="1200" dirty="0">
                          <a:effectLst/>
                        </a:rPr>
                        <a:t>8</a:t>
                      </a:r>
                      <a:r>
                        <a:rPr lang="es-MX" sz="1200" dirty="0" smtClean="0">
                          <a:effectLst/>
                        </a:rPr>
                        <a:t>6</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Comisión Estatal de Arbitraje </a:t>
                      </a:r>
                      <a:r>
                        <a:rPr lang="es-MX" sz="1000" u="none" strike="noStrike" dirty="0" smtClean="0">
                          <a:effectLst/>
                        </a:rPr>
                        <a:t>Médico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62541">
                <a:tc>
                  <a:txBody>
                    <a:bodyPr/>
                    <a:lstStyle/>
                    <a:p>
                      <a:pPr algn="ctr">
                        <a:lnSpc>
                          <a:spcPct val="107000"/>
                        </a:lnSpc>
                        <a:spcAft>
                          <a:spcPts val="0"/>
                        </a:spcAft>
                      </a:pPr>
                      <a:r>
                        <a:rPr lang="es-MX" sz="1200" dirty="0">
                          <a:effectLst/>
                        </a:rPr>
                        <a:t>8</a:t>
                      </a:r>
                      <a:r>
                        <a:rPr lang="es-MX" sz="1200" dirty="0" smtClean="0">
                          <a:effectLst/>
                        </a:rPr>
                        <a:t>7</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Comisión Estatal para la Protección contra  Riesgos </a:t>
                      </a:r>
                      <a:r>
                        <a:rPr lang="es-MX" sz="1000" u="none" strike="noStrike" dirty="0" smtClean="0">
                          <a:effectLst/>
                        </a:rPr>
                        <a:t>Sanitarios</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58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445944">
                <a:tc>
                  <a:txBody>
                    <a:bodyPr/>
                    <a:lstStyle/>
                    <a:p>
                      <a:pPr algn="ctr">
                        <a:lnSpc>
                          <a:spcPct val="107000"/>
                        </a:lnSpc>
                        <a:spcAft>
                          <a:spcPts val="0"/>
                        </a:spcAft>
                      </a:pPr>
                      <a:r>
                        <a:rPr lang="es-MX" sz="1200" dirty="0">
                          <a:effectLst/>
                        </a:rPr>
                        <a:t>8</a:t>
                      </a:r>
                      <a:r>
                        <a:rPr lang="es-MX" sz="1200" dirty="0" smtClean="0">
                          <a:effectLst/>
                        </a:rPr>
                        <a:t>8</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Instituto Tlaxcalteca de Desarrollo </a:t>
                      </a:r>
                      <a:r>
                        <a:rPr lang="es-MX" sz="1000" u="none" strike="noStrike" dirty="0" smtClean="0">
                          <a:effectLst/>
                        </a:rPr>
                        <a:t>Taurino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31.94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48.94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524022">
                <a:tc>
                  <a:txBody>
                    <a:bodyPr/>
                    <a:lstStyle/>
                    <a:p>
                      <a:pPr algn="ctr">
                        <a:lnSpc>
                          <a:spcPct val="107000"/>
                        </a:lnSpc>
                        <a:spcAft>
                          <a:spcPts val="0"/>
                        </a:spcAft>
                      </a:pPr>
                      <a:r>
                        <a:rPr lang="es-MX" sz="1200" dirty="0">
                          <a:effectLst/>
                        </a:rPr>
                        <a:t>8</a:t>
                      </a:r>
                      <a:r>
                        <a:rPr lang="es-MX" sz="1200" dirty="0" smtClean="0">
                          <a:effectLst/>
                        </a:rPr>
                        <a:t>9</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c>
                  <a:txBody>
                    <a:bodyPr/>
                    <a:lstStyle/>
                    <a:p>
                      <a:pPr algn="just" fontAlgn="ctr"/>
                      <a:r>
                        <a:rPr lang="es-MX" sz="1000" u="none" strike="noStrike" dirty="0">
                          <a:effectLst/>
                        </a:rPr>
                        <a:t>Centro de Estudios Superiores de Comunicación Educativa de </a:t>
                      </a:r>
                      <a:r>
                        <a:rPr lang="es-MX" sz="1000" u="none" strike="noStrike" dirty="0" smtClean="0">
                          <a:effectLst/>
                        </a:rPr>
                        <a:t>Tlaxcala</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26.38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26.38</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hlinkClick r:id="rId2"/>
                        </a:rPr>
                        <a:t>http://transparencia.tlaxcala.gob.mx/</a:t>
                      </a:r>
                      <a:endParaRPr lang="es-MX" sz="1050" u="sng" strike="noStrike" dirty="0" smtClean="0">
                        <a:solidFill>
                          <a:srgbClr val="0000CC"/>
                        </a:solidFill>
                        <a:effectLst/>
                      </a:endParaRPr>
                    </a:p>
                    <a:p>
                      <a:pPr algn="just" fontAlgn="ctr"/>
                      <a:r>
                        <a:rPr lang="es-MX" sz="1050" b="0" i="0" u="sng" strike="noStrike" dirty="0" smtClean="0">
                          <a:solidFill>
                            <a:schemeClr val="tx1"/>
                          </a:solidFill>
                          <a:effectLst/>
                          <a:latin typeface="Arial Narrow" panose="020B0606020202030204" pitchFamily="34" charset="0"/>
                        </a:rPr>
                        <a:t>*No presentó</a:t>
                      </a:r>
                      <a:r>
                        <a:rPr lang="es-MX" sz="1050" b="0" i="0" u="sng" strike="noStrike" baseline="0" dirty="0" smtClean="0">
                          <a:solidFill>
                            <a:schemeClr val="tx1"/>
                          </a:solidFill>
                          <a:effectLst/>
                          <a:latin typeface="Arial Narrow" panose="020B0606020202030204" pitchFamily="34" charset="0"/>
                        </a:rPr>
                        <a:t> ICARI</a:t>
                      </a:r>
                      <a:endParaRPr lang="es-MX" sz="1050" b="0" i="0" u="sng" strike="noStrike" dirty="0">
                        <a:solidFill>
                          <a:schemeClr val="tx1"/>
                        </a:solidFill>
                        <a:effectLst/>
                        <a:latin typeface="Arial Narrow" panose="020B0606020202030204" pitchFamily="34" charset="0"/>
                      </a:endParaRPr>
                    </a:p>
                  </a:txBody>
                  <a:tcPr marL="9525" marR="9525" marT="9525" marB="0" anchor="ctr"/>
                </a:tc>
              </a:tr>
              <a:tr h="337021">
                <a:tc gridSpan="6">
                  <a:txBody>
                    <a:bodyPr/>
                    <a:lstStyle/>
                    <a:p>
                      <a:pPr algn="r">
                        <a:lnSpc>
                          <a:spcPct val="107000"/>
                        </a:lnSpc>
                        <a:spcAft>
                          <a:spcPts val="0"/>
                        </a:spcAft>
                      </a:pPr>
                      <a:r>
                        <a:rPr lang="es-MX" sz="1200" dirty="0">
                          <a:effectLst/>
                        </a:rPr>
                        <a:t>Promedio Dependencias Desconcentradas </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07000"/>
                        </a:lnSpc>
                        <a:spcAft>
                          <a:spcPts val="0"/>
                        </a:spcAft>
                      </a:pPr>
                      <a:r>
                        <a:rPr lang="es-MX" sz="1400" dirty="0" smtClean="0">
                          <a:effectLst/>
                        </a:rPr>
                        <a:t>76.11</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30367" marR="30367" marT="0" marB="0" anchor="ctr"/>
                </a:tc>
              </a:tr>
            </a:tbl>
          </a:graphicData>
        </a:graphic>
      </p:graphicFrame>
    </p:spTree>
    <p:extLst>
      <p:ext uri="{BB962C8B-B14F-4D97-AF65-F5344CB8AC3E}">
        <p14:creationId xmlns:p14="http://schemas.microsoft.com/office/powerpoint/2010/main" val="35110958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Marcador de contenido 3"/>
          <p:cNvGraphicFramePr>
            <a:graphicFrameLocks/>
          </p:cNvGraphicFramePr>
          <p:nvPr>
            <p:extLst>
              <p:ext uri="{D42A27DB-BD31-4B8C-83A1-F6EECF244321}">
                <p14:modId xmlns:p14="http://schemas.microsoft.com/office/powerpoint/2010/main" val="4177483099"/>
              </p:ext>
            </p:extLst>
          </p:nvPr>
        </p:nvGraphicFramePr>
        <p:xfrm>
          <a:off x="827583" y="120780"/>
          <a:ext cx="8208913" cy="6762508"/>
        </p:xfrm>
        <a:graphic>
          <a:graphicData uri="http://schemas.openxmlformats.org/drawingml/2006/table">
            <a:tbl>
              <a:tblPr firstRow="1" firstCol="1" bandRow="1">
                <a:tableStyleId>{EB344D84-9AFB-497E-A393-DC336BA19D2E}</a:tableStyleId>
              </a:tblPr>
              <a:tblGrid>
                <a:gridCol w="432049"/>
                <a:gridCol w="3368462"/>
                <a:gridCol w="440762"/>
                <a:gridCol w="478853"/>
                <a:gridCol w="615668"/>
                <a:gridCol w="478853"/>
                <a:gridCol w="2394266"/>
              </a:tblGrid>
              <a:tr h="141341">
                <a:tc gridSpan="7">
                  <a:txBody>
                    <a:bodyPr/>
                    <a:lstStyle/>
                    <a:p>
                      <a:pPr algn="ctr">
                        <a:lnSpc>
                          <a:spcPct val="107000"/>
                        </a:lnSpc>
                        <a:spcAft>
                          <a:spcPts val="0"/>
                        </a:spcAft>
                      </a:pPr>
                      <a:r>
                        <a:rPr lang="es-MX" sz="900" dirty="0">
                          <a:effectLst/>
                        </a:rPr>
                        <a:t>DESCENTRALIZADAS</a:t>
                      </a:r>
                      <a:endParaRPr lang="es-MX" sz="900" dirty="0">
                        <a:effectLst/>
                        <a:latin typeface="Tw Cen MT" panose="020B0602020104020603" pitchFamily="34" charset="0"/>
                        <a:ea typeface="Calibri" panose="020F0502020204030204" pitchFamily="34" charset="0"/>
                        <a:cs typeface="Times New Roman" panose="02020603050405020304" pitchFamily="18" charset="0"/>
                      </a:endParaRPr>
                    </a:p>
                  </a:txBody>
                  <a:tcPr marL="20872" marR="20872"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72397">
                <a:tc>
                  <a:txBody>
                    <a:bodyPr/>
                    <a:lstStyle/>
                    <a:p>
                      <a:pPr algn="ctr">
                        <a:lnSpc>
                          <a:spcPct val="107000"/>
                        </a:lnSpc>
                        <a:spcAft>
                          <a:spcPts val="0"/>
                        </a:spcAft>
                      </a:pPr>
                      <a:r>
                        <a:rPr lang="es-MX" sz="1050" dirty="0">
                          <a:effectLst/>
                        </a:rPr>
                        <a:t>No. </a:t>
                      </a:r>
                      <a:endParaRPr lang="es-MX" sz="10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ctr">
                        <a:lnSpc>
                          <a:spcPct val="107000"/>
                        </a:lnSpc>
                        <a:spcAft>
                          <a:spcPts val="0"/>
                        </a:spcAft>
                      </a:pPr>
                      <a:r>
                        <a:rPr lang="es-MX" sz="1050">
                          <a:effectLst/>
                        </a:rPr>
                        <a:t>ENTIDAD PÚBLICA</a:t>
                      </a:r>
                      <a:endParaRPr lang="es-MX" sz="105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ctr" fontAlgn="ctr"/>
                      <a:r>
                        <a:rPr lang="es-MX" sz="1050" u="none" strike="noStrike" dirty="0">
                          <a:effectLst/>
                        </a:rPr>
                        <a:t>ICARI</a:t>
                      </a:r>
                      <a:endParaRPr lang="es-MX" sz="105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050" u="none" strike="noStrike" dirty="0">
                          <a:effectLst/>
                        </a:rPr>
                        <a:t>ICR</a:t>
                      </a:r>
                      <a:endParaRPr lang="es-MX" sz="105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050" u="none" strike="noStrike" dirty="0">
                          <a:effectLst/>
                        </a:rPr>
                        <a:t>ICIPO</a:t>
                      </a:r>
                      <a:endParaRPr lang="es-MX" sz="105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050" u="none" strike="noStrike" dirty="0">
                          <a:effectLst/>
                        </a:rPr>
                        <a:t>IGC</a:t>
                      </a:r>
                      <a:endParaRPr lang="es-MX" sz="1050" b="1" i="0" u="none" strike="noStrike" dirty="0">
                        <a:solidFill>
                          <a:schemeClr val="tx1"/>
                        </a:solidFill>
                        <a:effectLst/>
                        <a:latin typeface="Arial Narrow" panose="020B0606020202030204" pitchFamily="34" charset="0"/>
                      </a:endParaRPr>
                    </a:p>
                  </a:txBody>
                  <a:tcPr marL="9525" marR="9525" marT="9525"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1050" dirty="0" smtClean="0">
                          <a:effectLst/>
                        </a:rPr>
                        <a:t>PÁGINA</a:t>
                      </a:r>
                      <a:endParaRPr lang="es-MX" sz="105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3954" marR="23954" marT="0" marB="0" anchor="ctr"/>
                </a:tc>
              </a:tr>
              <a:tr h="172397">
                <a:tc>
                  <a:txBody>
                    <a:bodyPr/>
                    <a:lstStyle/>
                    <a:p>
                      <a:pPr algn="ctr"/>
                      <a:r>
                        <a:rPr lang="es-MX" sz="1050" dirty="0" smtClean="0"/>
                        <a:t>90</a:t>
                      </a:r>
                      <a:endParaRPr lang="es-MX" sz="1050" b="1" dirty="0">
                        <a:latin typeface="Arial Narrow" panose="020B0606020202030204" pitchFamily="34" charset="0"/>
                      </a:endParaRPr>
                    </a:p>
                  </a:txBody>
                  <a:tcPr marL="20872" marR="20872" marT="0" marB="0" anchor="ctr"/>
                </a:tc>
                <a:tc>
                  <a:txBody>
                    <a:bodyPr/>
                    <a:lstStyle/>
                    <a:p>
                      <a:pPr algn="just" fontAlgn="ctr"/>
                      <a:r>
                        <a:rPr lang="es-MX" sz="1000" u="none" strike="noStrike" dirty="0">
                          <a:effectLst/>
                        </a:rPr>
                        <a:t>Fideicomiso Ciudad Industrial </a:t>
                      </a:r>
                      <a:r>
                        <a:rPr lang="es-MX" sz="1000" u="none" strike="noStrike" dirty="0" smtClean="0">
                          <a:effectLst/>
                        </a:rPr>
                        <a:t>Xicohténcatl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50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a:effectLst/>
                        </a:rPr>
                        <a:t>9</a:t>
                      </a:r>
                      <a:r>
                        <a:rPr lang="es-MX" sz="1050" dirty="0" smtClean="0">
                          <a:effectLst/>
                        </a:rPr>
                        <a:t>1</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Universidad Politécnica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48.86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96.36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04648">
                <a:tc>
                  <a:txBody>
                    <a:bodyPr/>
                    <a:lstStyle/>
                    <a:p>
                      <a:pPr algn="ctr">
                        <a:lnSpc>
                          <a:spcPct val="107000"/>
                        </a:lnSpc>
                        <a:spcAft>
                          <a:spcPts val="0"/>
                        </a:spcAft>
                      </a:pPr>
                      <a:r>
                        <a:rPr lang="es-MX" sz="1050" dirty="0">
                          <a:effectLst/>
                        </a:rPr>
                        <a:t>9</a:t>
                      </a:r>
                      <a:r>
                        <a:rPr lang="es-MX" sz="1050" dirty="0" smtClean="0">
                          <a:effectLst/>
                        </a:rPr>
                        <a:t>2</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Fideicomiso Colegio de Historia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45.58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95.58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a:effectLst/>
                        </a:rPr>
                        <a:t>9</a:t>
                      </a:r>
                      <a:r>
                        <a:rPr lang="es-MX" sz="1050" dirty="0" smtClean="0">
                          <a:effectLst/>
                        </a:rPr>
                        <a:t>3</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de </a:t>
                      </a:r>
                      <a:r>
                        <a:rPr lang="es-MX" sz="1000" u="none" strike="noStrike" dirty="0" smtClean="0">
                          <a:effectLst/>
                        </a:rPr>
                        <a:t>Catastro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47.36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93.86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19613">
                <a:tc>
                  <a:txBody>
                    <a:bodyPr/>
                    <a:lstStyle/>
                    <a:p>
                      <a:pPr algn="ctr">
                        <a:lnSpc>
                          <a:spcPct val="107000"/>
                        </a:lnSpc>
                        <a:spcAft>
                          <a:spcPts val="0"/>
                        </a:spcAft>
                      </a:pPr>
                      <a:r>
                        <a:rPr lang="es-MX" sz="1050" dirty="0">
                          <a:effectLst/>
                        </a:rPr>
                        <a:t>9</a:t>
                      </a:r>
                      <a:r>
                        <a:rPr lang="es-MX" sz="1050" dirty="0" smtClean="0">
                          <a:effectLst/>
                        </a:rPr>
                        <a:t>4</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Inmobiliario de Desarrollo Urbano y Vivienda del Estado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47.91</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93.41</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a:effectLst/>
                        </a:rPr>
                        <a:t>9</a:t>
                      </a:r>
                      <a:r>
                        <a:rPr lang="es-MX" sz="1050" dirty="0" smtClean="0">
                          <a:effectLst/>
                        </a:rPr>
                        <a:t>5</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de Capacitación para el Trabajo del Estado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47.36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93.36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18364">
                <a:tc>
                  <a:txBody>
                    <a:bodyPr/>
                    <a:lstStyle/>
                    <a:p>
                      <a:pPr algn="ctr">
                        <a:lnSpc>
                          <a:spcPct val="107000"/>
                        </a:lnSpc>
                        <a:spcAft>
                          <a:spcPts val="0"/>
                        </a:spcAft>
                      </a:pPr>
                      <a:r>
                        <a:rPr lang="es-MX" sz="1050" dirty="0">
                          <a:effectLst/>
                        </a:rPr>
                        <a:t>9</a:t>
                      </a:r>
                      <a:r>
                        <a:rPr lang="es-MX" sz="1050" dirty="0" smtClean="0">
                          <a:effectLst/>
                        </a:rPr>
                        <a:t>6</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Patronato </a:t>
                      </a:r>
                      <a:r>
                        <a:rPr lang="es-MX" sz="1000" u="none" strike="noStrike" dirty="0" smtClean="0">
                          <a:effectLst/>
                        </a:rPr>
                        <a:t>"</a:t>
                      </a:r>
                      <a:r>
                        <a:rPr lang="es-MX" sz="1000" u="none" strike="noStrike" dirty="0">
                          <a:effectLst/>
                        </a:rPr>
                        <a:t>La </a:t>
                      </a:r>
                      <a:r>
                        <a:rPr lang="es-MX" sz="1000" u="none" strike="noStrike" dirty="0" smtClean="0">
                          <a:effectLst/>
                        </a:rPr>
                        <a:t>Libertad“ Centro</a:t>
                      </a:r>
                      <a:r>
                        <a:rPr lang="es-MX" sz="1000" u="none" strike="noStrike" baseline="0" dirty="0" smtClean="0">
                          <a:effectLst/>
                        </a:rPr>
                        <a:t> Cultural Apizaco</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44.73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89.23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96371">
                <a:tc>
                  <a:txBody>
                    <a:bodyPr/>
                    <a:lstStyle/>
                    <a:p>
                      <a:pPr algn="ctr">
                        <a:lnSpc>
                          <a:spcPct val="107000"/>
                        </a:lnSpc>
                        <a:spcAft>
                          <a:spcPts val="0"/>
                        </a:spcAft>
                      </a:pPr>
                      <a:r>
                        <a:rPr lang="es-MX" sz="1050" dirty="0">
                          <a:effectLst/>
                        </a:rPr>
                        <a:t>9</a:t>
                      </a:r>
                      <a:r>
                        <a:rPr lang="es-MX" sz="1050" dirty="0" smtClean="0">
                          <a:effectLst/>
                        </a:rPr>
                        <a:t>7</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Fondo Macro para el Desarrollo Integral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39.47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88.47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19613">
                <a:tc>
                  <a:txBody>
                    <a:bodyPr/>
                    <a:lstStyle/>
                    <a:p>
                      <a:pPr algn="ctr">
                        <a:lnSpc>
                          <a:spcPct val="107000"/>
                        </a:lnSpc>
                        <a:spcAft>
                          <a:spcPts val="0"/>
                        </a:spcAft>
                      </a:pPr>
                      <a:r>
                        <a:rPr lang="es-MX" sz="1050" dirty="0">
                          <a:effectLst/>
                        </a:rPr>
                        <a:t>9</a:t>
                      </a:r>
                      <a:r>
                        <a:rPr lang="es-MX" sz="1050" dirty="0" smtClean="0">
                          <a:effectLst/>
                        </a:rPr>
                        <a:t>8</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Colegio de Educación Profesional Técnica del Estado de </a:t>
                      </a:r>
                      <a:r>
                        <a:rPr lang="es-MX" sz="1000" u="none" strike="noStrike" dirty="0" smtClean="0">
                          <a:effectLst/>
                        </a:rPr>
                        <a:t>Tlaxcala</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a:effectLst/>
                        </a:rPr>
                        <a:t>9</a:t>
                      </a:r>
                      <a:r>
                        <a:rPr lang="es-MX" sz="1050" dirty="0" smtClean="0">
                          <a:effectLst/>
                        </a:rPr>
                        <a:t>9</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Fideicomiso Fondo Casa de las Artesanías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47.05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87.05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19613">
                <a:tc>
                  <a:txBody>
                    <a:bodyPr/>
                    <a:lstStyle/>
                    <a:p>
                      <a:pPr algn="ctr">
                        <a:lnSpc>
                          <a:spcPct val="107000"/>
                        </a:lnSpc>
                        <a:spcAft>
                          <a:spcPts val="0"/>
                        </a:spcAft>
                      </a:pPr>
                      <a:r>
                        <a:rPr lang="es-MX" sz="1050" dirty="0" smtClean="0">
                          <a:effectLst/>
                        </a:rPr>
                        <a:t>100</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Patronato del Centro de Rehabilitación Integral y Escuela en Terapia Física y Rehabilitación</a:t>
                      </a:r>
                      <a:r>
                        <a:rPr lang="es-MX" sz="1000" u="none" strike="noStrike" dirty="0" smtClean="0">
                          <a:effectLst/>
                        </a:rPr>
                        <a:t>.</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44.73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85.73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101</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Sistema Estatal para el Desarrollo Integral de la </a:t>
                      </a:r>
                      <a:r>
                        <a:rPr lang="es-MX" sz="1000" u="none" strike="noStrike" dirty="0" smtClean="0">
                          <a:effectLst/>
                        </a:rPr>
                        <a:t>Familia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47.82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84.82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102</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Pensiones Civiles del Estado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42.64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84.64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19613">
                <a:tc>
                  <a:txBody>
                    <a:bodyPr/>
                    <a:lstStyle/>
                    <a:p>
                      <a:pPr algn="ctr">
                        <a:lnSpc>
                          <a:spcPct val="107000"/>
                        </a:lnSpc>
                        <a:spcAft>
                          <a:spcPts val="0"/>
                        </a:spcAft>
                      </a:pPr>
                      <a:r>
                        <a:rPr lang="es-MX" sz="1050" dirty="0" smtClean="0">
                          <a:effectLst/>
                        </a:rPr>
                        <a:t>103</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Colegio de Estudios Científicos y Tecnológicos del Estado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36.45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84.45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104</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Consejo Estatal de Población</a:t>
                      </a:r>
                      <a:r>
                        <a:rPr lang="es-MX" sz="1000" u="none" strike="noStrike" dirty="0" smtClean="0">
                          <a:effectLst/>
                        </a:rPr>
                        <a:t>.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46.05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84.05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105</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Universidad Politécnica de Tlaxcala Región </a:t>
                      </a:r>
                      <a:r>
                        <a:rPr lang="es-MX" sz="1000" u="none" strike="noStrike" dirty="0" smtClean="0">
                          <a:effectLst/>
                        </a:rPr>
                        <a:t>Poniente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45.65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82.65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106</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Tlaxcalteca de la </a:t>
                      </a:r>
                      <a:r>
                        <a:rPr lang="es-MX" sz="1000" u="none" strike="noStrike" dirty="0" smtClean="0">
                          <a:effectLst/>
                        </a:rPr>
                        <a:t>Cultura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22.5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40.9</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82.4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107</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Tlaxcalteca para la Educación de los </a:t>
                      </a:r>
                      <a:r>
                        <a:rPr lang="es-MX" sz="1000" u="none" strike="noStrike" dirty="0" smtClean="0">
                          <a:effectLst/>
                        </a:rPr>
                        <a:t>Adultos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39.13</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82.13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19613">
                <a:tc>
                  <a:txBody>
                    <a:bodyPr/>
                    <a:lstStyle/>
                    <a:p>
                      <a:pPr algn="ctr">
                        <a:lnSpc>
                          <a:spcPct val="107000"/>
                        </a:lnSpc>
                        <a:spcAft>
                          <a:spcPts val="0"/>
                        </a:spcAft>
                      </a:pPr>
                      <a:r>
                        <a:rPr lang="es-MX" sz="1050" dirty="0" smtClean="0">
                          <a:effectLst/>
                        </a:rPr>
                        <a:t>108</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Fideicomiso para la Prevención de las Adicciones en el Estado de </a:t>
                      </a:r>
                      <a:r>
                        <a:rPr lang="es-MX" sz="1000" u="none" strike="noStrike" dirty="0" smtClean="0">
                          <a:effectLst/>
                        </a:rPr>
                        <a:t>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39.7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19613">
                <a:tc>
                  <a:txBody>
                    <a:bodyPr/>
                    <a:lstStyle/>
                    <a:p>
                      <a:pPr algn="ctr">
                        <a:lnSpc>
                          <a:spcPct val="107000"/>
                        </a:lnSpc>
                        <a:spcAft>
                          <a:spcPts val="0"/>
                        </a:spcAft>
                      </a:pPr>
                      <a:r>
                        <a:rPr lang="es-MX" sz="1050" dirty="0" smtClean="0">
                          <a:effectLst/>
                        </a:rPr>
                        <a:t>109</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smtClean="0">
                          <a:effectLst/>
                        </a:rPr>
                        <a:t>Comisión Estatal de Agua de Tlaxcala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50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81</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110</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smtClean="0">
                          <a:effectLst/>
                        </a:rPr>
                        <a:t>Centro</a:t>
                      </a:r>
                      <a:r>
                        <a:rPr lang="es-MX" sz="1000" u="none" strike="noStrike" baseline="0" dirty="0" smtClean="0">
                          <a:effectLst/>
                        </a:rPr>
                        <a:t> de Servicios Integrales para el tratamiento de aguas residuales del Estado de Tlaxcala</a:t>
                      </a:r>
                      <a:r>
                        <a:rPr lang="es-MX" sz="1000" u="none" strike="noStrike" dirty="0" smtClean="0">
                          <a:effectLst/>
                        </a:rPr>
                        <a:t>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50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81</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96371">
                <a:tc>
                  <a:txBody>
                    <a:bodyPr/>
                    <a:lstStyle/>
                    <a:p>
                      <a:pPr algn="ctr">
                        <a:lnSpc>
                          <a:spcPct val="107000"/>
                        </a:lnSpc>
                        <a:spcAft>
                          <a:spcPts val="0"/>
                        </a:spcAft>
                      </a:pPr>
                      <a:r>
                        <a:rPr lang="es-MX" sz="1050" dirty="0" smtClean="0">
                          <a:effectLst/>
                        </a:rPr>
                        <a:t>111</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Universidad Tecnológica de </a:t>
                      </a:r>
                      <a:r>
                        <a:rPr lang="es-MX" sz="1000" u="none" strike="noStrike" dirty="0" smtClean="0">
                          <a:effectLst/>
                        </a:rPr>
                        <a:t>Tlaxcala</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36.84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80.34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01485">
                <a:tc>
                  <a:txBody>
                    <a:bodyPr/>
                    <a:lstStyle/>
                    <a:p>
                      <a:pPr algn="ctr">
                        <a:lnSpc>
                          <a:spcPct val="107000"/>
                        </a:lnSpc>
                        <a:spcAft>
                          <a:spcPts val="0"/>
                        </a:spcAft>
                      </a:pPr>
                      <a:r>
                        <a:rPr lang="es-MX" sz="1050" dirty="0" smtClean="0">
                          <a:effectLst/>
                        </a:rPr>
                        <a:t>112</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Tlaxcalteca  de la  Infraestructura </a:t>
                      </a:r>
                      <a:r>
                        <a:rPr lang="es-MX" sz="1000" u="none" strike="noStrike" dirty="0" smtClean="0">
                          <a:effectLst/>
                        </a:rPr>
                        <a:t>Física Educativa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12</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40.47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79.97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319613">
                <a:tc>
                  <a:txBody>
                    <a:bodyPr/>
                    <a:lstStyle/>
                    <a:p>
                      <a:pPr algn="ctr">
                        <a:lnSpc>
                          <a:spcPct val="107000"/>
                        </a:lnSpc>
                        <a:spcAft>
                          <a:spcPts val="0"/>
                        </a:spcAft>
                      </a:pPr>
                      <a:r>
                        <a:rPr lang="es-MX" sz="1050" dirty="0" smtClean="0">
                          <a:effectLst/>
                        </a:rPr>
                        <a:t>113</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Fideicomiso Fondo de Ayuda, asistencia y reparación de daño a las victimas y ofendidos para el Estado de </a:t>
                      </a:r>
                      <a:r>
                        <a:rPr lang="es-MX" sz="1000" u="none" strike="noStrike" dirty="0" smtClean="0">
                          <a:effectLst/>
                        </a:rPr>
                        <a:t>Tlaxcala</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45.83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79.83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96371">
                <a:tc>
                  <a:txBody>
                    <a:bodyPr/>
                    <a:lstStyle/>
                    <a:p>
                      <a:pPr algn="ctr">
                        <a:lnSpc>
                          <a:spcPct val="107000"/>
                        </a:lnSpc>
                        <a:spcAft>
                          <a:spcPts val="0"/>
                        </a:spcAft>
                      </a:pPr>
                      <a:r>
                        <a:rPr lang="es-MX" sz="1050" dirty="0" smtClean="0">
                          <a:effectLst/>
                        </a:rPr>
                        <a:t>114</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Tlaxcalteca para Personas con  </a:t>
                      </a:r>
                      <a:r>
                        <a:rPr lang="es-MX" sz="1000" u="none" strike="noStrike" dirty="0" smtClean="0">
                          <a:effectLst/>
                        </a:rPr>
                        <a:t>Discapacidad</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29.16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76.16</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96371">
                <a:tc>
                  <a:txBody>
                    <a:bodyPr/>
                    <a:lstStyle/>
                    <a:p>
                      <a:pPr algn="ctr">
                        <a:lnSpc>
                          <a:spcPct val="107000"/>
                        </a:lnSpc>
                        <a:spcAft>
                          <a:spcPts val="0"/>
                        </a:spcAft>
                      </a:pPr>
                      <a:r>
                        <a:rPr lang="es-MX" sz="1050" dirty="0" smtClean="0">
                          <a:effectLst/>
                        </a:rPr>
                        <a:t>115</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Tlaxcalteca de la </a:t>
                      </a:r>
                      <a:r>
                        <a:rPr lang="es-MX" sz="1000" u="none" strike="noStrike" dirty="0" smtClean="0">
                          <a:effectLst/>
                        </a:rPr>
                        <a:t>Juventud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10</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46.05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74.05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172397">
                <a:tc>
                  <a:txBody>
                    <a:bodyPr/>
                    <a:lstStyle/>
                    <a:p>
                      <a:pPr algn="ctr">
                        <a:lnSpc>
                          <a:spcPct val="107000"/>
                        </a:lnSpc>
                        <a:spcAft>
                          <a:spcPts val="0"/>
                        </a:spcAft>
                      </a:pPr>
                      <a:r>
                        <a:rPr lang="es-MX" sz="1050" dirty="0" smtClean="0">
                          <a:effectLst/>
                        </a:rPr>
                        <a:t>116</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Tecnológico Superior de </a:t>
                      </a:r>
                      <a:r>
                        <a:rPr lang="es-MX" sz="1000" u="none" strike="noStrike" dirty="0" err="1" smtClean="0">
                          <a:effectLst/>
                        </a:rPr>
                        <a:t>Tlaxco</a:t>
                      </a:r>
                      <a:r>
                        <a:rPr lang="es-MX" sz="1000" u="none" strike="noStrike" dirty="0" smtClean="0">
                          <a:effectLst/>
                        </a:rPr>
                        <a:t> </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14</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17.5</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33.33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a:effectLst/>
                        </a:rPr>
                        <a:t>64.83</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01847">
                <a:tc>
                  <a:txBody>
                    <a:bodyPr/>
                    <a:lstStyle/>
                    <a:p>
                      <a:pPr algn="ctr">
                        <a:lnSpc>
                          <a:spcPct val="107000"/>
                        </a:lnSpc>
                        <a:spcAft>
                          <a:spcPts val="0"/>
                        </a:spcAft>
                      </a:pPr>
                      <a:r>
                        <a:rPr lang="es-MX" sz="1050" dirty="0" smtClean="0">
                          <a:effectLst/>
                        </a:rPr>
                        <a:t>117</a:t>
                      </a:r>
                      <a:endParaRPr lang="es-MX" sz="10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c>
                  <a:txBody>
                    <a:bodyPr/>
                    <a:lstStyle/>
                    <a:p>
                      <a:pPr algn="just" fontAlgn="ctr"/>
                      <a:r>
                        <a:rPr lang="es-MX" sz="1000" u="none" strike="noStrike" dirty="0">
                          <a:effectLst/>
                        </a:rPr>
                        <a:t>Instituto del Deporte de </a:t>
                      </a:r>
                      <a:r>
                        <a:rPr lang="es-MX" sz="1000" u="none" strike="noStrike" dirty="0" smtClean="0">
                          <a:effectLst/>
                        </a:rPr>
                        <a:t>Tlaxcala</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000" u="none" strike="noStrike">
                          <a:effectLst/>
                        </a:rPr>
                        <a:t>14</a:t>
                      </a:r>
                      <a:endParaRPr lang="es-MX" sz="1000" b="0" i="0" u="none" strike="noStrike">
                        <a:solidFill>
                          <a:srgbClr val="000000"/>
                        </a:solidFill>
                        <a:effectLst/>
                        <a:latin typeface="Tw Cen MT" panose="020B0602020104020603" pitchFamily="34" charset="0"/>
                      </a:endParaRPr>
                    </a:p>
                  </a:txBody>
                  <a:tcPr marL="9525" marR="9525" marT="9525" marB="0" anchor="b"/>
                </a:tc>
                <a:tc>
                  <a:txBody>
                    <a:bodyPr/>
                    <a:lstStyle/>
                    <a:p>
                      <a:pPr algn="ctr" fontAlgn="b"/>
                      <a:r>
                        <a:rPr lang="es-MX" sz="1000" u="none" strike="noStrike">
                          <a:effectLst/>
                        </a:rPr>
                        <a:t>10</a:t>
                      </a:r>
                      <a:endParaRPr lang="es-MX" sz="1000" b="0" i="0" u="none" strike="noStrike">
                        <a:solidFill>
                          <a:srgbClr val="000000"/>
                        </a:solidFill>
                        <a:effectLst/>
                        <a:latin typeface="Tw Cen MT" panose="020B0602020104020603" pitchFamily="34" charset="0"/>
                      </a:endParaRPr>
                    </a:p>
                  </a:txBody>
                  <a:tcPr marL="9525" marR="9525" marT="9525" marB="0" anchor="b"/>
                </a:tc>
                <a:tc>
                  <a:txBody>
                    <a:bodyPr/>
                    <a:lstStyle/>
                    <a:p>
                      <a:pPr algn="ctr" fontAlgn="ctr"/>
                      <a:r>
                        <a:rPr lang="es-MX" sz="1000" u="none" strike="noStrike">
                          <a:effectLst/>
                        </a:rPr>
                        <a:t>30.68</a:t>
                      </a:r>
                      <a:endParaRPr lang="es-MX" sz="10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000" u="none" strike="noStrike" dirty="0">
                          <a:effectLst/>
                        </a:rPr>
                        <a:t>54.68</a:t>
                      </a:r>
                      <a:endParaRPr lang="es-MX" sz="10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050" u="sng" strike="noStrike" dirty="0" smtClean="0">
                          <a:solidFill>
                            <a:srgbClr val="0000CC"/>
                          </a:solidFill>
                          <a:effectLst/>
                        </a:rPr>
                        <a:t>http://transparencia.tlaxcala.gob.mx/</a:t>
                      </a:r>
                      <a:endParaRPr lang="es-MX" sz="1050" b="0" i="0" u="sng" strike="noStrike" dirty="0">
                        <a:solidFill>
                          <a:srgbClr val="0000CC"/>
                        </a:solidFill>
                        <a:effectLst/>
                        <a:latin typeface="Arial Narrow" panose="020B0606020202030204" pitchFamily="34" charset="0"/>
                      </a:endParaRPr>
                    </a:p>
                  </a:txBody>
                  <a:tcPr marL="9525" marR="9525" marT="9525" marB="0" anchor="ctr"/>
                </a:tc>
              </a:tr>
              <a:tr h="216562">
                <a:tc gridSpan="6">
                  <a:txBody>
                    <a:bodyPr/>
                    <a:lstStyle/>
                    <a:p>
                      <a:pPr algn="r">
                        <a:lnSpc>
                          <a:spcPct val="107000"/>
                        </a:lnSpc>
                        <a:spcAft>
                          <a:spcPts val="0"/>
                        </a:spcAft>
                      </a:pPr>
                      <a:r>
                        <a:rPr lang="es-MX" sz="1100" dirty="0">
                          <a:effectLst/>
                        </a:rPr>
                        <a:t>Promedio Dependencias Descentralizadas </a:t>
                      </a:r>
                      <a:endParaRPr lang="es-MX"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07000"/>
                        </a:lnSpc>
                        <a:spcAft>
                          <a:spcPts val="0"/>
                        </a:spcAft>
                      </a:pPr>
                      <a:r>
                        <a:rPr lang="es-MX" sz="1400" dirty="0" smtClean="0">
                          <a:effectLst/>
                        </a:rPr>
                        <a:t>83.87</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20872" marR="20872" marT="0" marB="0" anchor="ctr"/>
                </a:tc>
              </a:tr>
            </a:tbl>
          </a:graphicData>
        </a:graphic>
      </p:graphicFrame>
    </p:spTree>
    <p:extLst>
      <p:ext uri="{BB962C8B-B14F-4D97-AF65-F5344CB8AC3E}">
        <p14:creationId xmlns:p14="http://schemas.microsoft.com/office/powerpoint/2010/main" val="713508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397706197"/>
              </p:ext>
            </p:extLst>
          </p:nvPr>
        </p:nvGraphicFramePr>
        <p:xfrm>
          <a:off x="899592" y="3645024"/>
          <a:ext cx="8066802" cy="2959686"/>
        </p:xfrm>
        <a:graphic>
          <a:graphicData uri="http://schemas.openxmlformats.org/drawingml/2006/table">
            <a:tbl>
              <a:tblPr firstRow="1" firstCol="1" bandRow="1">
                <a:tableStyleId>{EB344D84-9AFB-497E-A393-DC336BA19D2E}</a:tableStyleId>
              </a:tblPr>
              <a:tblGrid>
                <a:gridCol w="462849"/>
                <a:gridCol w="2751101"/>
                <a:gridCol w="624343"/>
                <a:gridCol w="525716"/>
                <a:gridCol w="727335"/>
                <a:gridCol w="727335"/>
                <a:gridCol w="2248123"/>
              </a:tblGrid>
              <a:tr h="353194">
                <a:tc>
                  <a:txBody>
                    <a:bodyPr/>
                    <a:lstStyle/>
                    <a:p>
                      <a:pPr algn="ctr" fontAlgn="ctr"/>
                      <a:r>
                        <a:rPr lang="es-MX" sz="1200" u="none" strike="noStrike" dirty="0">
                          <a:effectLst/>
                        </a:rPr>
                        <a:t>No. </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ENTIDAD PÚBLICA</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ICARI</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tx1"/>
                        </a:solidFill>
                        <a:effectLst/>
                        <a:latin typeface="Arial Narrow" panose="020B0606020202030204" pitchFamily="34" charset="0"/>
                      </a:endParaRPr>
                    </a:p>
                  </a:txBody>
                  <a:tcPr marL="9525" marR="9525" marT="9525" marB="0" anchor="ctr"/>
                </a:tc>
                <a:tc>
                  <a:txBody>
                    <a:bodyPr/>
                    <a:lstStyle/>
                    <a:p>
                      <a:pPr algn="ctr" fontAlgn="ctr"/>
                      <a:r>
                        <a:rPr lang="es-MX" sz="1200" u="none" strike="noStrike" dirty="0" smtClean="0">
                          <a:effectLst/>
                        </a:rPr>
                        <a:t>PAGINA</a:t>
                      </a:r>
                      <a:endParaRPr lang="es-MX" sz="1200" b="1" i="0" u="none" strike="noStrike" dirty="0">
                        <a:solidFill>
                          <a:schemeClr val="tx1"/>
                        </a:solidFill>
                        <a:effectLst/>
                        <a:latin typeface="Arial Narrow" panose="020B0606020202030204" pitchFamily="34" charset="0"/>
                      </a:endParaRPr>
                    </a:p>
                  </a:txBody>
                  <a:tcPr marL="9525" marR="9525" marT="9525" marB="0" anchor="ctr"/>
                </a:tc>
              </a:tr>
              <a:tr h="439555">
                <a:tc>
                  <a:txBody>
                    <a:bodyPr/>
                    <a:lstStyle/>
                    <a:p>
                      <a:pPr algn="ctr" fontAlgn="ctr"/>
                      <a:r>
                        <a:rPr lang="es-MX" sz="1200" u="none" strike="noStrike" dirty="0" smtClean="0">
                          <a:effectLst/>
                        </a:rPr>
                        <a:t>120</a:t>
                      </a:r>
                      <a:endParaRPr lang="es-MX" sz="1200" b="1"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ctr"/>
                      <a:r>
                        <a:rPr lang="es-MX" sz="1200" u="none" strike="noStrike" dirty="0">
                          <a:effectLst/>
                        </a:rPr>
                        <a:t>Comisión de Acceso a la Información Pública y Protección de Datos Personales del Estado de Tlaxcala</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47.5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97.5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b"/>
                      <a:r>
                        <a:rPr lang="es-MX" sz="1200" u="sng" strike="noStrike" dirty="0">
                          <a:effectLst/>
                          <a:hlinkClick r:id="rId2"/>
                        </a:rPr>
                        <a:t>http://caip-tlax.org.mx/</a:t>
                      </a:r>
                      <a:endParaRPr lang="es-MX" sz="1200" b="0" i="0" u="sng" strike="noStrike" dirty="0">
                        <a:solidFill>
                          <a:srgbClr val="0000CC"/>
                        </a:solidFill>
                        <a:effectLst/>
                        <a:latin typeface="Arial Narrow" panose="020B0606020202030204" pitchFamily="34" charset="0"/>
                      </a:endParaRPr>
                    </a:p>
                  </a:txBody>
                  <a:tcPr marL="8971" marR="8971" marT="8971" marB="0" anchor="ctr"/>
                </a:tc>
              </a:tr>
              <a:tr h="457347">
                <a:tc>
                  <a:txBody>
                    <a:bodyPr/>
                    <a:lstStyle/>
                    <a:p>
                      <a:pPr algn="ctr" fontAlgn="ctr"/>
                      <a:r>
                        <a:rPr lang="es-MX" sz="1200" u="none" strike="noStrike" dirty="0" smtClean="0">
                          <a:effectLst/>
                        </a:rPr>
                        <a:t>121</a:t>
                      </a:r>
                      <a:endParaRPr lang="es-MX" sz="1200" b="1"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ctr"/>
                      <a:r>
                        <a:rPr lang="es-MX" sz="1200" u="none" strike="noStrike" dirty="0">
                          <a:effectLst/>
                        </a:rPr>
                        <a:t>Instituto Electoral de Tlaxcala IET</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47.5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97.5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b"/>
                      <a:r>
                        <a:rPr lang="es-MX" sz="1200" u="sng" strike="noStrike" dirty="0">
                          <a:effectLst/>
                          <a:hlinkClick r:id="rId3"/>
                        </a:rPr>
                        <a:t>http://www.ietlax.org.mx/</a:t>
                      </a:r>
                      <a:endParaRPr lang="es-MX" sz="1200" b="0" i="0" u="sng" strike="noStrike" dirty="0">
                        <a:solidFill>
                          <a:srgbClr val="0000FF"/>
                        </a:solidFill>
                        <a:effectLst/>
                        <a:latin typeface="Arial Narrow" panose="020B0606020202030204" pitchFamily="34" charset="0"/>
                      </a:endParaRPr>
                    </a:p>
                  </a:txBody>
                  <a:tcPr marL="8971" marR="8971" marT="8971" marB="0" anchor="ctr"/>
                </a:tc>
              </a:tr>
              <a:tr h="413470">
                <a:tc>
                  <a:txBody>
                    <a:bodyPr/>
                    <a:lstStyle/>
                    <a:p>
                      <a:pPr algn="ctr" fontAlgn="ctr"/>
                      <a:r>
                        <a:rPr lang="es-MX" sz="1200" u="none" strike="noStrike" dirty="0" smtClean="0">
                          <a:effectLst/>
                        </a:rPr>
                        <a:t>122</a:t>
                      </a:r>
                      <a:endParaRPr lang="es-MX" sz="1200" b="1"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ctr"/>
                      <a:r>
                        <a:rPr lang="es-MX" sz="1200" u="none" strike="noStrike" dirty="0">
                          <a:effectLst/>
                        </a:rPr>
                        <a:t>Comisión Estatal de Derechos Humanos</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47.5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97.5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b"/>
                      <a:r>
                        <a:rPr lang="es-MX" sz="1200" u="sng" strike="noStrike" dirty="0">
                          <a:effectLst/>
                          <a:hlinkClick r:id="rId4"/>
                        </a:rPr>
                        <a:t>http://cedhtlaxcala.cedhtlax.org.mx/</a:t>
                      </a:r>
                      <a:endParaRPr lang="es-MX" sz="1200" b="0" i="0" u="sng" strike="noStrike" dirty="0">
                        <a:solidFill>
                          <a:srgbClr val="0000FF"/>
                        </a:solidFill>
                        <a:effectLst/>
                        <a:latin typeface="Arial Narrow" panose="020B0606020202030204" pitchFamily="34" charset="0"/>
                      </a:endParaRPr>
                    </a:p>
                  </a:txBody>
                  <a:tcPr marL="8971" marR="8971" marT="8971" marB="0" anchor="ctr"/>
                </a:tc>
              </a:tr>
              <a:tr h="432048">
                <a:tc>
                  <a:txBody>
                    <a:bodyPr/>
                    <a:lstStyle/>
                    <a:p>
                      <a:pPr algn="ctr" fontAlgn="ctr"/>
                      <a:r>
                        <a:rPr lang="es-MX" sz="1200" u="none" strike="noStrike" dirty="0" smtClean="0">
                          <a:effectLst/>
                        </a:rPr>
                        <a:t>123</a:t>
                      </a:r>
                      <a:endParaRPr lang="es-MX" sz="1200" b="1"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ctr"/>
                      <a:r>
                        <a:rPr lang="es-MX" sz="1200" u="none" strike="noStrike">
                          <a:effectLst/>
                        </a:rPr>
                        <a:t>Tribunal de Conciliación y Arbitraje del Estado de Tlaxcala</a:t>
                      </a:r>
                      <a:endParaRPr lang="es-MX" sz="1200" b="0" i="0" u="none" strike="noStrike">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a:effectLst/>
                        </a:rPr>
                        <a:t>18</a:t>
                      </a:r>
                      <a:endParaRPr lang="es-MX" sz="1200" b="0" i="0" u="none" strike="noStrike">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a:effectLst/>
                        </a:rPr>
                        <a:t>30</a:t>
                      </a:r>
                      <a:endParaRPr lang="es-MX" sz="1200" b="0" i="0" u="none" strike="noStrike">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22.5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dirty="0">
                          <a:effectLst/>
                        </a:rPr>
                        <a:t>70.5</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b"/>
                      <a:r>
                        <a:rPr lang="es-MX" sz="1200" u="sng" strike="noStrike" dirty="0">
                          <a:effectLst/>
                          <a:hlinkClick r:id="rId5"/>
                        </a:rPr>
                        <a:t>http://tribunalcyatlax.com.mx/</a:t>
                      </a:r>
                      <a:endParaRPr lang="es-MX" sz="1200" b="0" i="0" u="sng" strike="noStrike" dirty="0">
                        <a:solidFill>
                          <a:srgbClr val="0000FF"/>
                        </a:solidFill>
                        <a:effectLst/>
                        <a:latin typeface="Arial Narrow" panose="020B0606020202030204" pitchFamily="34" charset="0"/>
                      </a:endParaRPr>
                    </a:p>
                  </a:txBody>
                  <a:tcPr marL="8971" marR="8971" marT="8971" marB="0" anchor="ctr"/>
                </a:tc>
              </a:tr>
              <a:tr h="432048">
                <a:tc>
                  <a:txBody>
                    <a:bodyPr/>
                    <a:lstStyle/>
                    <a:p>
                      <a:pPr algn="ctr" fontAlgn="ctr"/>
                      <a:r>
                        <a:rPr lang="es-MX" sz="1200" u="none" strike="noStrike" dirty="0" smtClean="0">
                          <a:effectLst/>
                        </a:rPr>
                        <a:t>124</a:t>
                      </a:r>
                      <a:endParaRPr lang="es-MX" sz="1200" b="1"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l" fontAlgn="ctr"/>
                      <a:r>
                        <a:rPr lang="es-MX" sz="1200" u="none" strike="noStrike" dirty="0">
                          <a:effectLst/>
                        </a:rPr>
                        <a:t>Universidad Autónoma de Tlaxcala</a:t>
                      </a:r>
                      <a:endParaRPr lang="es-MX" sz="12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a:effectLst/>
                        </a:rPr>
                        <a:t>19</a:t>
                      </a:r>
                      <a:endParaRPr lang="es-MX" sz="1200" b="0" i="0" u="none" strike="noStrike">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a:effectLst/>
                        </a:rPr>
                        <a:t>25</a:t>
                      </a:r>
                      <a:endParaRPr lang="es-MX" sz="1200" b="0" i="0" u="none" strike="noStrike">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a:effectLst/>
                        </a:rPr>
                        <a:t>26.5</a:t>
                      </a:r>
                      <a:endParaRPr lang="es-MX" sz="1200" b="0" i="0" u="none" strike="noStrike">
                        <a:solidFill>
                          <a:srgbClr val="000000"/>
                        </a:solidFill>
                        <a:effectLst/>
                        <a:latin typeface="Arial Narrow" panose="020B0606020202030204" pitchFamily="34" charset="0"/>
                      </a:endParaRPr>
                    </a:p>
                  </a:txBody>
                  <a:tcPr marL="8971" marR="8971" marT="8971" marB="0" anchor="ctr"/>
                </a:tc>
                <a:tc>
                  <a:txBody>
                    <a:bodyPr/>
                    <a:lstStyle/>
                    <a:p>
                      <a:pPr algn="ctr" fontAlgn="ctr"/>
                      <a:r>
                        <a:rPr lang="es-MX" sz="1200" u="none" strike="noStrike">
                          <a:effectLst/>
                        </a:rPr>
                        <a:t>70.5</a:t>
                      </a:r>
                      <a:endParaRPr lang="es-MX" sz="1200" b="0" i="0" u="none" strike="noStrike">
                        <a:solidFill>
                          <a:srgbClr val="000000"/>
                        </a:solidFill>
                        <a:effectLst/>
                        <a:latin typeface="Arial Narrow" panose="020B0606020202030204" pitchFamily="34" charset="0"/>
                      </a:endParaRPr>
                    </a:p>
                  </a:txBody>
                  <a:tcPr marL="8971" marR="8971" marT="8971" marB="0" anchor="ctr"/>
                </a:tc>
                <a:tc>
                  <a:txBody>
                    <a:bodyPr/>
                    <a:lstStyle/>
                    <a:p>
                      <a:pPr algn="l" fontAlgn="b"/>
                      <a:r>
                        <a:rPr lang="es-MX" sz="1200" u="sng" strike="noStrike" dirty="0">
                          <a:effectLst/>
                          <a:hlinkClick r:id="rId6"/>
                        </a:rPr>
                        <a:t>http://www.uatx.mx/</a:t>
                      </a:r>
                      <a:endParaRPr lang="es-MX" sz="1200" b="0" i="0" u="sng" strike="noStrike" dirty="0">
                        <a:solidFill>
                          <a:srgbClr val="0000FF"/>
                        </a:solidFill>
                        <a:effectLst/>
                        <a:latin typeface="Arial Narrow" panose="020B0606020202030204" pitchFamily="34" charset="0"/>
                      </a:endParaRPr>
                    </a:p>
                  </a:txBody>
                  <a:tcPr marL="8971" marR="8971" marT="8971" marB="0" anchor="ctr"/>
                </a:tc>
              </a:tr>
              <a:tr h="313968">
                <a:tc gridSpan="6">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s-MX" sz="1200" dirty="0" smtClean="0">
                          <a:effectLst/>
                        </a:rPr>
                        <a:t>Promedio Organismos Autónomos</a:t>
                      </a:r>
                      <a:endParaRPr lang="es-MX" sz="1200" b="1" dirty="0" smtClean="0">
                        <a:effectLst/>
                        <a:latin typeface="Tw Cen MT" panose="020B0602020104020603" pitchFamily="34" charset="0"/>
                        <a:ea typeface="Calibri" panose="020F0502020204030204" pitchFamily="34" charset="0"/>
                        <a:cs typeface="Times New Roman" panose="02020603050405020304" pitchFamily="18" charset="0"/>
                      </a:endParaRPr>
                    </a:p>
                  </a:txBody>
                  <a:tcPr marL="8971" marR="8971" marT="8971" marB="0" anchor="ctr"/>
                </a:tc>
                <a:tc hMerge="1">
                  <a:txBody>
                    <a:bodyPr/>
                    <a:lstStyle/>
                    <a:p>
                      <a:pPr algn="l" fontAlgn="ctr"/>
                      <a:endParaRPr lang="es-MX" sz="1400" b="0" i="0" u="none" strike="noStrike" dirty="0">
                        <a:solidFill>
                          <a:srgbClr val="000000"/>
                        </a:solidFill>
                        <a:effectLst/>
                        <a:latin typeface="Arial Narrow" panose="020B0606020202030204" pitchFamily="34" charset="0"/>
                      </a:endParaRPr>
                    </a:p>
                  </a:txBody>
                  <a:tcPr marL="8971" marR="8971" marT="8971" marB="0" anchor="ctr"/>
                </a:tc>
                <a:tc hMerge="1">
                  <a:txBody>
                    <a:bodyPr/>
                    <a:lstStyle/>
                    <a:p>
                      <a:pPr algn="ctr" fontAlgn="ctr"/>
                      <a:endParaRPr lang="es-MX" sz="1400" b="0" i="0" u="none" strike="noStrike" dirty="0">
                        <a:solidFill>
                          <a:srgbClr val="000000"/>
                        </a:solidFill>
                        <a:effectLst/>
                        <a:latin typeface="Arial Narrow" panose="020B0606020202030204" pitchFamily="34" charset="0"/>
                      </a:endParaRPr>
                    </a:p>
                  </a:txBody>
                  <a:tcPr marL="8971" marR="8971" marT="8971" marB="0" anchor="ctr"/>
                </a:tc>
                <a:tc hMerge="1">
                  <a:txBody>
                    <a:bodyPr/>
                    <a:lstStyle/>
                    <a:p>
                      <a:pPr algn="ctr" fontAlgn="ctr"/>
                      <a:endParaRPr lang="es-MX" sz="1400" b="0" i="0" u="none" strike="noStrike" dirty="0">
                        <a:solidFill>
                          <a:srgbClr val="000000"/>
                        </a:solidFill>
                        <a:effectLst/>
                        <a:latin typeface="Arial Narrow" panose="020B0606020202030204" pitchFamily="34" charset="0"/>
                      </a:endParaRPr>
                    </a:p>
                  </a:txBody>
                  <a:tcPr marL="8971" marR="8971" marT="8971" marB="0" anchor="ctr"/>
                </a:tc>
                <a:tc hMerge="1">
                  <a:txBody>
                    <a:bodyPr/>
                    <a:lstStyle/>
                    <a:p>
                      <a:pPr algn="ctr" fontAlgn="ctr"/>
                      <a:endParaRPr lang="es-MX" sz="1400" b="0" i="0" u="none" strike="noStrike" dirty="0">
                        <a:solidFill>
                          <a:srgbClr val="000000"/>
                        </a:solidFill>
                        <a:effectLst/>
                        <a:latin typeface="Arial Narrow" panose="020B0606020202030204" pitchFamily="34" charset="0"/>
                      </a:endParaRPr>
                    </a:p>
                  </a:txBody>
                  <a:tcPr marL="8971" marR="8971" marT="8971" marB="0" anchor="ctr"/>
                </a:tc>
                <a:tc hMerge="1">
                  <a:txBody>
                    <a:bodyPr/>
                    <a:lstStyle/>
                    <a:p>
                      <a:pPr algn="ctr" fontAlgn="ctr"/>
                      <a:endParaRPr lang="es-MX" sz="1400" b="0" i="0" u="none" strike="noStrike" dirty="0">
                        <a:solidFill>
                          <a:srgbClr val="000000"/>
                        </a:solidFill>
                        <a:effectLst/>
                        <a:latin typeface="Arial Narrow" panose="020B0606020202030204" pitchFamily="34" charset="0"/>
                      </a:endParaRPr>
                    </a:p>
                  </a:txBody>
                  <a:tcPr marL="8971" marR="8971" marT="8971" marB="0" anchor="ctr"/>
                </a:tc>
                <a:tc>
                  <a:txBody>
                    <a:bodyPr/>
                    <a:lstStyle/>
                    <a:p>
                      <a:pPr algn="ctr" fontAlgn="b"/>
                      <a:r>
                        <a:rPr lang="es-MX" sz="1400" u="none" strike="noStrike" dirty="0" smtClean="0">
                          <a:effectLst/>
                        </a:rPr>
                        <a:t>86.7</a:t>
                      </a:r>
                      <a:endParaRPr lang="es-MX" sz="1400" b="1" i="0" u="none" strike="noStrike" dirty="0" smtClean="0">
                        <a:solidFill>
                          <a:schemeClr val="tx1"/>
                        </a:solidFill>
                        <a:effectLst/>
                        <a:latin typeface="Tw Cen MT" panose="020B0602020104020603" pitchFamily="34" charset="0"/>
                      </a:endParaRPr>
                    </a:p>
                  </a:txBody>
                  <a:tcPr marL="8971" marR="8971" marT="8971" marB="0" anchor="ctr"/>
                </a:tc>
              </a:tr>
            </a:tbl>
          </a:graphicData>
        </a:graphic>
      </p:graphicFrame>
      <p:sp>
        <p:nvSpPr>
          <p:cNvPr id="3" name="4 Título"/>
          <p:cNvSpPr>
            <a:spLocks noGrp="1"/>
          </p:cNvSpPr>
          <p:nvPr>
            <p:ph type="ctrTitle"/>
          </p:nvPr>
        </p:nvSpPr>
        <p:spPr>
          <a:xfrm>
            <a:off x="1043608" y="2996952"/>
            <a:ext cx="4248472" cy="576064"/>
          </a:xfrm>
        </p:spPr>
        <p:txBody>
          <a:bodyPr>
            <a:normAutofit fontScale="90000"/>
          </a:bodyPr>
          <a:lstStyle/>
          <a:p>
            <a:r>
              <a:rPr lang="es-MX" sz="3200" dirty="0" smtClean="0"/>
              <a:t>Organismos Autónomos</a:t>
            </a:r>
            <a:endParaRPr lang="es-MX" sz="3200" dirty="0"/>
          </a:p>
        </p:txBody>
      </p:sp>
      <p:graphicFrame>
        <p:nvGraphicFramePr>
          <p:cNvPr id="4" name="Marcador de contenido 6"/>
          <p:cNvGraphicFramePr>
            <a:graphicFrameLocks/>
          </p:cNvGraphicFramePr>
          <p:nvPr>
            <p:extLst>
              <p:ext uri="{D42A27DB-BD31-4B8C-83A1-F6EECF244321}">
                <p14:modId xmlns:p14="http://schemas.microsoft.com/office/powerpoint/2010/main" val="2630029714"/>
              </p:ext>
            </p:extLst>
          </p:nvPr>
        </p:nvGraphicFramePr>
        <p:xfrm>
          <a:off x="899593" y="908720"/>
          <a:ext cx="7833694" cy="1578811"/>
        </p:xfrm>
        <a:graphic>
          <a:graphicData uri="http://schemas.openxmlformats.org/drawingml/2006/table">
            <a:tbl>
              <a:tblPr firstRow="1" firstCol="1" bandRow="1">
                <a:tableStyleId>{EB344D84-9AFB-497E-A393-DC336BA19D2E}</a:tableStyleId>
              </a:tblPr>
              <a:tblGrid>
                <a:gridCol w="431460"/>
                <a:gridCol w="2189883"/>
                <a:gridCol w="752409"/>
                <a:gridCol w="661695"/>
                <a:gridCol w="661695"/>
                <a:gridCol w="578983"/>
                <a:gridCol w="2557569"/>
              </a:tblGrid>
              <a:tr h="342800">
                <a:tc>
                  <a:txBody>
                    <a:bodyPr/>
                    <a:lstStyle/>
                    <a:p>
                      <a:pPr algn="ctr">
                        <a:lnSpc>
                          <a:spcPct val="107000"/>
                        </a:lnSpc>
                        <a:spcAft>
                          <a:spcPts val="0"/>
                        </a:spcAft>
                      </a:pPr>
                      <a:r>
                        <a:rPr lang="es-MX" sz="1200" dirty="0" smtClean="0">
                          <a:effectLst/>
                        </a:rPr>
                        <a:t>No.</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ENTIDAD PÚBLICA</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ctr"/>
                      <a:r>
                        <a:rPr lang="es-MX" sz="1200" u="none" strike="noStrike" dirty="0">
                          <a:effectLst/>
                        </a:rPr>
                        <a:t>ICARI</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1200" dirty="0" smtClean="0">
                          <a:effectLst/>
                        </a:rPr>
                        <a:t>PÁGINA</a:t>
                      </a:r>
                      <a:endParaRPr lang="es-MX" sz="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r>
              <a:tr h="449288">
                <a:tc>
                  <a:txBody>
                    <a:bodyPr/>
                    <a:lstStyle/>
                    <a:p>
                      <a:pPr algn="ctr">
                        <a:lnSpc>
                          <a:spcPct val="107000"/>
                        </a:lnSpc>
                      </a:pPr>
                      <a:r>
                        <a:rPr lang="es-MX" sz="1200" dirty="0" smtClean="0">
                          <a:effectLst/>
                        </a:rPr>
                        <a:t>118</a:t>
                      </a:r>
                      <a:endParaRPr lang="es-MX" sz="1200" dirty="0">
                        <a:effectLst/>
                        <a:latin typeface="Tw Cen MT" panose="020B0602020104020603" pitchFamily="34" charset="0"/>
                      </a:endParaRPr>
                    </a:p>
                  </a:txBody>
                  <a:tcPr marL="44450" marR="44450" marT="0" marB="0" anchor="ctr"/>
                </a:tc>
                <a:tc>
                  <a:txBody>
                    <a:bodyPr/>
                    <a:lstStyle/>
                    <a:p>
                      <a:pPr algn="just" fontAlgn="ctr"/>
                      <a:r>
                        <a:rPr lang="es-MX" sz="1200" u="none" strike="noStrike" dirty="0">
                          <a:effectLst/>
                        </a:rPr>
                        <a:t>El Colegio de Tlaxcala, A.C.</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17</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29.41</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76.41</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200" u="sng" strike="noStrike" dirty="0">
                          <a:effectLst/>
                          <a:hlinkClick r:id="rId7"/>
                        </a:rPr>
                        <a:t>http://transparencia.tlaxcala.gob.mx/</a:t>
                      </a:r>
                      <a:endParaRPr lang="es-MX" sz="1200" b="0" i="0" u="sng" strike="noStrike" dirty="0">
                        <a:solidFill>
                          <a:srgbClr val="000000"/>
                        </a:solidFill>
                        <a:effectLst/>
                        <a:latin typeface="Tw Cen MT" panose="020B0602020104020603" pitchFamily="34" charset="0"/>
                      </a:endParaRPr>
                    </a:p>
                  </a:txBody>
                  <a:tcPr marL="9525" marR="9525" marT="9525" marB="0" anchor="ctr"/>
                </a:tc>
              </a:tr>
              <a:tr h="498848">
                <a:tc>
                  <a:txBody>
                    <a:bodyPr/>
                    <a:lstStyle/>
                    <a:p>
                      <a:pPr algn="ctr">
                        <a:lnSpc>
                          <a:spcPct val="107000"/>
                        </a:lnSpc>
                        <a:spcAft>
                          <a:spcPts val="0"/>
                        </a:spcAft>
                      </a:pPr>
                      <a:r>
                        <a:rPr lang="es-MX" sz="1200" dirty="0" smtClean="0">
                          <a:effectLst/>
                        </a:rPr>
                        <a:t>119</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fontAlgn="ctr"/>
                      <a:r>
                        <a:rPr lang="es-MX" sz="1200" u="none" strike="noStrike">
                          <a:effectLst/>
                        </a:rPr>
                        <a:t>Patronato de Tlaxcala la Feria</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15</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16.66</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51.66</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just" fontAlgn="ctr"/>
                      <a:r>
                        <a:rPr lang="es-MX" sz="1200" u="sng" strike="noStrike" dirty="0">
                          <a:effectLst/>
                          <a:hlinkClick r:id="rId7"/>
                        </a:rPr>
                        <a:t>http://transparencia.tlaxcala.gob.mx/</a:t>
                      </a:r>
                      <a:endParaRPr lang="es-MX" sz="1200" b="0" i="0" u="sng" strike="noStrike" dirty="0">
                        <a:solidFill>
                          <a:srgbClr val="000000"/>
                        </a:solidFill>
                        <a:effectLst/>
                        <a:latin typeface="Tw Cen MT" panose="020B0602020104020603" pitchFamily="34" charset="0"/>
                      </a:endParaRPr>
                    </a:p>
                  </a:txBody>
                  <a:tcPr marL="9525" marR="9525" marT="9525" marB="0" anchor="ctr"/>
                </a:tc>
              </a:tr>
              <a:tr h="287875">
                <a:tc gridSpan="6">
                  <a:txBody>
                    <a:bodyPr/>
                    <a:lstStyle/>
                    <a:p>
                      <a:pPr algn="r">
                        <a:lnSpc>
                          <a:spcPct val="107000"/>
                        </a:lnSpc>
                        <a:spcAft>
                          <a:spcPts val="0"/>
                        </a:spcAft>
                      </a:pPr>
                      <a:r>
                        <a:rPr lang="es-MX" sz="1200" dirty="0">
                          <a:effectLst/>
                        </a:rPr>
                        <a:t>Promedio </a:t>
                      </a:r>
                      <a:r>
                        <a:rPr lang="es-MX" sz="1200" dirty="0" smtClean="0">
                          <a:effectLst/>
                        </a:rPr>
                        <a:t>Otros Organismos</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07000"/>
                        </a:lnSpc>
                        <a:spcAft>
                          <a:spcPts val="0"/>
                        </a:spcAft>
                      </a:pPr>
                      <a:r>
                        <a:rPr lang="es-MX" sz="1400" dirty="0" smtClean="0">
                          <a:effectLst/>
                        </a:rPr>
                        <a:t>64.04</a:t>
                      </a:r>
                      <a:endParaRPr lang="es-MX" sz="14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
        <p:nvSpPr>
          <p:cNvPr id="5" name="4 Título"/>
          <p:cNvSpPr txBox="1">
            <a:spLocks/>
          </p:cNvSpPr>
          <p:nvPr/>
        </p:nvSpPr>
        <p:spPr>
          <a:xfrm>
            <a:off x="1187624" y="188640"/>
            <a:ext cx="4248472" cy="576064"/>
          </a:xfrm>
          <a:prstGeom prst="rect">
            <a:avLst/>
          </a:prstGeom>
        </p:spPr>
        <p:txBody>
          <a:bodyPr anchor="b">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3200" dirty="0" smtClean="0"/>
              <a:t>Otros Organismos</a:t>
            </a:r>
            <a:endParaRPr lang="es-MX" sz="3200" dirty="0"/>
          </a:p>
        </p:txBody>
      </p:sp>
    </p:spTree>
    <p:extLst>
      <p:ext uri="{BB962C8B-B14F-4D97-AF65-F5344CB8AC3E}">
        <p14:creationId xmlns:p14="http://schemas.microsoft.com/office/powerpoint/2010/main" val="410007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6" name="Tabla 4"/>
          <p:cNvGraphicFramePr>
            <a:graphicFrameLocks noGrp="1"/>
          </p:cNvGraphicFramePr>
          <p:nvPr>
            <p:extLst>
              <p:ext uri="{D42A27DB-BD31-4B8C-83A1-F6EECF244321}">
                <p14:modId xmlns:p14="http://schemas.microsoft.com/office/powerpoint/2010/main" val="1925097507"/>
              </p:ext>
            </p:extLst>
          </p:nvPr>
        </p:nvGraphicFramePr>
        <p:xfrm>
          <a:off x="1331640" y="1052736"/>
          <a:ext cx="7704856" cy="1349857"/>
        </p:xfrm>
        <a:graphic>
          <a:graphicData uri="http://schemas.openxmlformats.org/drawingml/2006/table">
            <a:tbl>
              <a:tblPr firstRow="1" firstCol="1" bandRow="1">
                <a:tableStyleId>{F5AB1C69-6EDB-4FF4-983F-18BD219EF322}</a:tableStyleId>
              </a:tblPr>
              <a:tblGrid>
                <a:gridCol w="486107"/>
                <a:gridCol w="2385602"/>
                <a:gridCol w="728691"/>
                <a:gridCol w="576064"/>
                <a:gridCol w="576064"/>
                <a:gridCol w="576064"/>
                <a:gridCol w="2376264"/>
              </a:tblGrid>
              <a:tr h="241148">
                <a:tc>
                  <a:txBody>
                    <a:bodyPr/>
                    <a:lstStyle/>
                    <a:p>
                      <a:pPr algn="ctr">
                        <a:lnSpc>
                          <a:spcPct val="107000"/>
                        </a:lnSpc>
                        <a:spcAft>
                          <a:spcPts val="0"/>
                        </a:spcAft>
                      </a:pPr>
                      <a:r>
                        <a:rPr lang="es-MX" sz="1200" dirty="0">
                          <a:effectLst/>
                        </a:rPr>
                        <a:t>No. </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ENTIDAD PÚBLICA</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ctr"/>
                      <a:r>
                        <a:rPr lang="es-MX" sz="1200" u="none" strike="noStrike" dirty="0">
                          <a:effectLst/>
                        </a:rPr>
                        <a:t>ICARI</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1200" dirty="0" smtClean="0">
                          <a:effectLst/>
                        </a:rPr>
                        <a:t>PÁGINA</a:t>
                      </a:r>
                      <a:endParaRPr lang="es-MX" sz="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r>
              <a:tr h="406924">
                <a:tc>
                  <a:txBody>
                    <a:bodyPr/>
                    <a:lstStyle/>
                    <a:p>
                      <a:pPr algn="ctr">
                        <a:lnSpc>
                          <a:spcPct val="107000"/>
                        </a:lnSpc>
                        <a:spcAft>
                          <a:spcPts val="0"/>
                        </a:spcAft>
                      </a:pPr>
                      <a:r>
                        <a:rPr lang="es-MX" sz="1200" dirty="0" smtClean="0">
                          <a:effectLst/>
                        </a:rPr>
                        <a:t>125</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a:effectLst/>
                        </a:rPr>
                        <a:t>H. Congreso del Estado</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43</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93</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sng" strike="noStrike" dirty="0">
                          <a:effectLst/>
                          <a:hlinkClick r:id="rId2"/>
                        </a:rPr>
                        <a:t>http://www.congresotlaxcala.gob.mx/</a:t>
                      </a:r>
                      <a:endParaRPr lang="es-MX" sz="1200" b="0" i="0" u="sng" strike="noStrike" dirty="0">
                        <a:solidFill>
                          <a:srgbClr val="0000FF"/>
                        </a:solidFill>
                        <a:effectLst/>
                        <a:latin typeface="Tw Cen MT" panose="020B0602020104020603" pitchFamily="34" charset="0"/>
                      </a:endParaRPr>
                    </a:p>
                  </a:txBody>
                  <a:tcPr marL="9525" marR="9525" marT="9525" marB="0" anchor="ctr"/>
                </a:tc>
              </a:tr>
              <a:tr h="473502">
                <a:tc>
                  <a:txBody>
                    <a:bodyPr/>
                    <a:lstStyle/>
                    <a:p>
                      <a:pPr algn="ctr">
                        <a:lnSpc>
                          <a:spcPct val="107000"/>
                        </a:lnSpc>
                        <a:spcAft>
                          <a:spcPts val="0"/>
                        </a:spcAft>
                      </a:pPr>
                      <a:r>
                        <a:rPr lang="es-MX" sz="1200" dirty="0" smtClean="0">
                          <a:effectLst/>
                        </a:rPr>
                        <a:t>126</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a:effectLst/>
                        </a:rPr>
                        <a:t>Órgano de Fiscalización Superior del Estado</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41</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91</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sng" strike="noStrike" dirty="0">
                          <a:effectLst/>
                          <a:hlinkClick r:id="rId3"/>
                        </a:rPr>
                        <a:t>http://www.ofstlaxcala.gob.mx/</a:t>
                      </a:r>
                      <a:endParaRPr lang="es-MX" sz="1200" b="0" i="0" u="sng" strike="noStrike" dirty="0">
                        <a:solidFill>
                          <a:srgbClr val="0000FF"/>
                        </a:solidFill>
                        <a:effectLst/>
                        <a:latin typeface="Tw Cen MT" panose="020B0602020104020603" pitchFamily="34" charset="0"/>
                      </a:endParaRPr>
                    </a:p>
                  </a:txBody>
                  <a:tcPr marL="9525" marR="9525" marT="9525" marB="0" anchor="ctr"/>
                </a:tc>
              </a:tr>
              <a:tr h="115039">
                <a:tc gridSpan="6">
                  <a:txBody>
                    <a:bodyPr/>
                    <a:lstStyle/>
                    <a:p>
                      <a:pPr algn="r">
                        <a:lnSpc>
                          <a:spcPct val="107000"/>
                        </a:lnSpc>
                        <a:spcAft>
                          <a:spcPts val="0"/>
                        </a:spcAft>
                      </a:pPr>
                      <a:r>
                        <a:rPr lang="es-MX" sz="1200" dirty="0" smtClean="0">
                          <a:effectLst/>
                        </a:rPr>
                        <a:t>Promedio Poder Legislativo</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l">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l">
                        <a:lnSpc>
                          <a:spcPct val="107000"/>
                        </a:lnSpc>
                        <a:spcAft>
                          <a:spcPts val="80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ctr">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ctr">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ctr">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400" dirty="0" smtClean="0">
                          <a:effectLst/>
                        </a:rPr>
                        <a:t>92</a:t>
                      </a:r>
                      <a:endParaRPr lang="es-MX" sz="14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graphicFrame>
        <p:nvGraphicFramePr>
          <p:cNvPr id="7" name="Tabla 4"/>
          <p:cNvGraphicFramePr>
            <a:graphicFrameLocks noGrp="1"/>
          </p:cNvGraphicFramePr>
          <p:nvPr>
            <p:extLst>
              <p:ext uri="{D42A27DB-BD31-4B8C-83A1-F6EECF244321}">
                <p14:modId xmlns:p14="http://schemas.microsoft.com/office/powerpoint/2010/main" val="3904369222"/>
              </p:ext>
            </p:extLst>
          </p:nvPr>
        </p:nvGraphicFramePr>
        <p:xfrm>
          <a:off x="1275597" y="3501008"/>
          <a:ext cx="7544875" cy="1493873"/>
        </p:xfrm>
        <a:graphic>
          <a:graphicData uri="http://schemas.openxmlformats.org/drawingml/2006/table">
            <a:tbl>
              <a:tblPr firstRow="1" firstCol="1" bandRow="1">
                <a:tableStyleId>{F5AB1C69-6EDB-4FF4-983F-18BD219EF322}</a:tableStyleId>
              </a:tblPr>
              <a:tblGrid>
                <a:gridCol w="486107"/>
                <a:gridCol w="2385602"/>
                <a:gridCol w="728691"/>
                <a:gridCol w="576064"/>
                <a:gridCol w="648072"/>
                <a:gridCol w="504056"/>
                <a:gridCol w="2216283"/>
              </a:tblGrid>
              <a:tr h="241148">
                <a:tc>
                  <a:txBody>
                    <a:bodyPr/>
                    <a:lstStyle/>
                    <a:p>
                      <a:pPr algn="ctr">
                        <a:lnSpc>
                          <a:spcPct val="107000"/>
                        </a:lnSpc>
                        <a:spcAft>
                          <a:spcPts val="0"/>
                        </a:spcAft>
                      </a:pPr>
                      <a:r>
                        <a:rPr lang="es-MX" sz="1200" dirty="0">
                          <a:effectLst/>
                        </a:rPr>
                        <a:t>No. </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a:effectLst/>
                        </a:rPr>
                        <a:t>ENTIDAD PÚBLICA</a:t>
                      </a:r>
                      <a:endParaRPr lang="es-MX" sz="12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ctr"/>
                      <a:r>
                        <a:rPr lang="es-MX" sz="1200" u="none" strike="noStrike" dirty="0">
                          <a:effectLst/>
                        </a:rPr>
                        <a:t>ICARI</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1200" dirty="0" smtClean="0">
                          <a:effectLst/>
                        </a:rPr>
                        <a:t>PÁGINA</a:t>
                      </a:r>
                      <a:endParaRPr lang="es-MX" sz="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23954" marR="23954" marT="0" marB="0" anchor="ctr"/>
                </a:tc>
              </a:tr>
              <a:tr h="550940">
                <a:tc>
                  <a:txBody>
                    <a:bodyPr/>
                    <a:lstStyle/>
                    <a:p>
                      <a:pPr algn="ctr">
                        <a:lnSpc>
                          <a:spcPct val="107000"/>
                        </a:lnSpc>
                        <a:spcAft>
                          <a:spcPts val="0"/>
                        </a:spcAft>
                      </a:pPr>
                      <a:r>
                        <a:rPr lang="es-MX" sz="1200" dirty="0" smtClean="0">
                          <a:effectLst/>
                        </a:rPr>
                        <a:t>127</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a:effectLst/>
                        </a:rPr>
                        <a:t>Tribunal Superior de </a:t>
                      </a:r>
                      <a:r>
                        <a:rPr lang="es-MX" sz="1200" u="none" strike="noStrike" dirty="0" smtClean="0">
                          <a:effectLst/>
                        </a:rPr>
                        <a:t>Justicia </a:t>
                      </a:r>
                      <a:r>
                        <a:rPr lang="es-MX" sz="1200" u="none" strike="noStrike" dirty="0">
                          <a:effectLst/>
                        </a:rPr>
                        <a:t>de Tlaxcala</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19</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49</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98</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sng" strike="noStrike" dirty="0">
                          <a:effectLst/>
                          <a:hlinkClick r:id="rId4"/>
                        </a:rPr>
                        <a:t>http://www.tsjtlaxcala.gob.mx/</a:t>
                      </a:r>
                      <a:endParaRPr lang="es-MX" sz="1200" b="0" i="0" u="sng" strike="noStrike" dirty="0">
                        <a:solidFill>
                          <a:srgbClr val="0000FF"/>
                        </a:solidFill>
                        <a:effectLst/>
                        <a:latin typeface="Calibri" panose="020F0502020204030204" pitchFamily="34" charset="0"/>
                      </a:endParaRPr>
                    </a:p>
                  </a:txBody>
                  <a:tcPr marL="9525" marR="9525" marT="9525" marB="0" anchor="ctr"/>
                </a:tc>
              </a:tr>
              <a:tr h="473502">
                <a:tc>
                  <a:txBody>
                    <a:bodyPr/>
                    <a:lstStyle/>
                    <a:p>
                      <a:pPr algn="ctr">
                        <a:lnSpc>
                          <a:spcPct val="107000"/>
                        </a:lnSpc>
                        <a:spcAft>
                          <a:spcPts val="0"/>
                        </a:spcAft>
                      </a:pPr>
                      <a:r>
                        <a:rPr lang="es-MX" sz="1200" dirty="0" smtClean="0">
                          <a:effectLst/>
                        </a:rPr>
                        <a:t>128</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a:effectLst/>
                        </a:rPr>
                        <a:t>Consejo de la </a:t>
                      </a:r>
                      <a:r>
                        <a:rPr lang="es-MX" sz="1200" u="none" strike="noStrike" dirty="0" smtClean="0">
                          <a:effectLst/>
                        </a:rPr>
                        <a:t>Judicatura</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19</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49</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s-MX" sz="1200" u="none" strike="noStrike">
                          <a:effectLst/>
                        </a:rPr>
                        <a:t>98</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sng" strike="noStrike" dirty="0">
                          <a:effectLst/>
                          <a:hlinkClick r:id="rId4"/>
                        </a:rPr>
                        <a:t>http://www.tsjtlaxcala.gob.mx/</a:t>
                      </a:r>
                      <a:endParaRPr lang="es-MX" sz="1200" b="0" i="0" u="sng" strike="noStrike" dirty="0">
                        <a:solidFill>
                          <a:srgbClr val="0000FF"/>
                        </a:solidFill>
                        <a:effectLst/>
                        <a:latin typeface="Calibri" panose="020F0502020204030204" pitchFamily="34" charset="0"/>
                      </a:endParaRPr>
                    </a:p>
                  </a:txBody>
                  <a:tcPr marL="9525" marR="9525" marT="9525" marB="0" anchor="ctr"/>
                </a:tc>
              </a:tr>
              <a:tr h="115039">
                <a:tc gridSpan="6">
                  <a:txBody>
                    <a:bodyPr/>
                    <a:lstStyle/>
                    <a:p>
                      <a:pPr algn="r">
                        <a:lnSpc>
                          <a:spcPct val="107000"/>
                        </a:lnSpc>
                        <a:spcAft>
                          <a:spcPts val="0"/>
                        </a:spcAft>
                      </a:pPr>
                      <a:r>
                        <a:rPr lang="es-MX" sz="1200" dirty="0" smtClean="0">
                          <a:effectLst/>
                        </a:rPr>
                        <a:t>Promedio Poder Judicial</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l">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l">
                        <a:lnSpc>
                          <a:spcPct val="107000"/>
                        </a:lnSpc>
                        <a:spcAft>
                          <a:spcPts val="80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ctr">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ctr">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pPr algn="ctr">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400" dirty="0" smtClean="0">
                          <a:effectLst/>
                        </a:rPr>
                        <a:t>98</a:t>
                      </a:r>
                      <a:endParaRPr lang="es-MX" sz="14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
        <p:nvSpPr>
          <p:cNvPr id="8" name="4 Título"/>
          <p:cNvSpPr>
            <a:spLocks noGrp="1"/>
          </p:cNvSpPr>
          <p:nvPr>
            <p:ph type="ctrTitle"/>
          </p:nvPr>
        </p:nvSpPr>
        <p:spPr>
          <a:xfrm>
            <a:off x="1403648" y="188640"/>
            <a:ext cx="3384376" cy="576064"/>
          </a:xfrm>
        </p:spPr>
        <p:txBody>
          <a:bodyPr>
            <a:normAutofit fontScale="90000"/>
          </a:bodyPr>
          <a:lstStyle/>
          <a:p>
            <a:r>
              <a:rPr lang="es-MX" sz="3200" dirty="0" smtClean="0"/>
              <a:t>Poder Legislativo</a:t>
            </a:r>
            <a:endParaRPr lang="es-MX" sz="3200" dirty="0"/>
          </a:p>
        </p:txBody>
      </p:sp>
      <p:sp>
        <p:nvSpPr>
          <p:cNvPr id="9" name="4 Título"/>
          <p:cNvSpPr txBox="1">
            <a:spLocks/>
          </p:cNvSpPr>
          <p:nvPr/>
        </p:nvSpPr>
        <p:spPr>
          <a:xfrm>
            <a:off x="1403648" y="2780928"/>
            <a:ext cx="3384376" cy="576064"/>
          </a:xfrm>
          <a:prstGeom prst="rect">
            <a:avLst/>
          </a:prstGeom>
        </p:spPr>
        <p:txBody>
          <a:bodyPr anchor="b">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900" dirty="0" smtClean="0"/>
              <a:t>Poder Judicial</a:t>
            </a:r>
            <a:endParaRPr lang="es-MX" sz="2900" dirty="0"/>
          </a:p>
        </p:txBody>
      </p:sp>
      <p:pic>
        <p:nvPicPr>
          <p:cNvPr id="11" name="5 Imagen" descr="F:\icono tlaxcala transparente.png"/>
          <p:cNvPicPr/>
          <p:nvPr/>
        </p:nvPicPr>
        <p:blipFill>
          <a:blip r:embed="rId5" cstate="print"/>
          <a:srcRect/>
          <a:stretch>
            <a:fillRect/>
          </a:stretch>
        </p:blipFill>
        <p:spPr bwMode="auto">
          <a:xfrm>
            <a:off x="7164288" y="5445224"/>
            <a:ext cx="1368152" cy="935465"/>
          </a:xfrm>
          <a:prstGeom prst="rect">
            <a:avLst/>
          </a:prstGeom>
          <a:noFill/>
          <a:ln w="9525">
            <a:noFill/>
            <a:miter lim="800000"/>
            <a:headEnd/>
            <a:tailEnd/>
          </a:ln>
        </p:spPr>
      </p:pic>
    </p:spTree>
    <p:extLst>
      <p:ext uri="{BB962C8B-B14F-4D97-AF65-F5344CB8AC3E}">
        <p14:creationId xmlns:p14="http://schemas.microsoft.com/office/powerpoint/2010/main" val="7651692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33057232"/>
              </p:ext>
            </p:extLst>
          </p:nvPr>
        </p:nvGraphicFramePr>
        <p:xfrm>
          <a:off x="899592" y="836712"/>
          <a:ext cx="7992893" cy="5854865"/>
        </p:xfrm>
        <a:graphic>
          <a:graphicData uri="http://schemas.openxmlformats.org/drawingml/2006/table">
            <a:tbl>
              <a:tblPr firstRow="1" firstCol="1" bandRow="1">
                <a:tableStyleId>{EB344D84-9AFB-497E-A393-DC336BA19D2E}</a:tableStyleId>
              </a:tblPr>
              <a:tblGrid>
                <a:gridCol w="452428"/>
                <a:gridCol w="2035925"/>
                <a:gridCol w="678642"/>
                <a:gridCol w="527832"/>
                <a:gridCol w="603237"/>
                <a:gridCol w="527832"/>
                <a:gridCol w="3166997"/>
              </a:tblGrid>
              <a:tr h="400960">
                <a:tc>
                  <a:txBody>
                    <a:bodyPr/>
                    <a:lstStyle/>
                    <a:p>
                      <a:pPr algn="ctr" fontAlgn="ctr"/>
                      <a:r>
                        <a:rPr lang="es-MX" sz="1200" u="none" strike="noStrike" dirty="0">
                          <a:effectLst/>
                        </a:rPr>
                        <a:t>No. </a:t>
                      </a:r>
                      <a:endParaRPr lang="es-MX" sz="1200" b="1" i="0" u="none" strike="noStrike" dirty="0">
                        <a:solidFill>
                          <a:schemeClr val="bg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ICARI</a:t>
                      </a:r>
                      <a:endParaRPr lang="es-MX" sz="1200" b="1" i="0" u="none" strike="noStrike" dirty="0">
                        <a:solidFill>
                          <a:schemeClr val="bg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bg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bg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bg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smtClean="0">
                          <a:effectLst/>
                        </a:rPr>
                        <a:t>PAGINA</a:t>
                      </a:r>
                      <a:endParaRPr lang="es-MX" sz="1200" b="1" i="0" u="none" strike="noStrike" dirty="0">
                        <a:solidFill>
                          <a:schemeClr val="bg1"/>
                        </a:solidFill>
                        <a:effectLst/>
                        <a:latin typeface="Tw Cen MT" panose="020B0602020104020603" pitchFamily="34" charset="0"/>
                      </a:endParaRPr>
                    </a:p>
                  </a:txBody>
                  <a:tcPr marL="9525" marR="9525" marT="9525" marB="0" anchor="ctr"/>
                </a:tc>
              </a:tr>
              <a:tr h="485536">
                <a:tc>
                  <a:txBody>
                    <a:bodyPr/>
                    <a:lstStyle/>
                    <a:p>
                      <a:pPr algn="ctr" fontAlgn="ctr"/>
                      <a:r>
                        <a:rPr lang="es-MX" sz="1200" u="none" strike="noStrike" dirty="0" smtClean="0">
                          <a:effectLst/>
                        </a:rPr>
                        <a:t>129</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de la Revolución Democrática</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36.11</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86.11</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sng" strike="noStrike" dirty="0">
                          <a:effectLst/>
                          <a:hlinkClick r:id="rId2"/>
                        </a:rPr>
                        <a:t>http://www.prdtlaxcala.com.mx/</a:t>
                      </a:r>
                      <a:endParaRPr lang="es-MX" sz="1200" b="0" i="0" u="sng" strike="noStrike" dirty="0">
                        <a:solidFill>
                          <a:srgbClr val="0000FF"/>
                        </a:solidFill>
                        <a:effectLst/>
                        <a:latin typeface="Tw Cen MT" panose="020B0602020104020603" pitchFamily="34" charset="0"/>
                      </a:endParaRPr>
                    </a:p>
                  </a:txBody>
                  <a:tcPr marL="9266" marR="9266" marT="9266" marB="0" anchor="ctr"/>
                </a:tc>
              </a:tr>
              <a:tr h="409648">
                <a:tc>
                  <a:txBody>
                    <a:bodyPr/>
                    <a:lstStyle/>
                    <a:p>
                      <a:pPr algn="ctr" fontAlgn="ctr"/>
                      <a:r>
                        <a:rPr lang="es-MX" sz="1200" u="none" strike="noStrike" dirty="0" smtClean="0">
                          <a:effectLst/>
                        </a:rPr>
                        <a:t>130</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Movimiento Ciudadano</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14</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40.78</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84.78</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sng" strike="noStrike" dirty="0">
                          <a:effectLst/>
                          <a:hlinkClick r:id="rId3"/>
                        </a:rPr>
                        <a:t>http://www.movimientociudadanotlaxcala.mx</a:t>
                      </a:r>
                      <a:endParaRPr lang="es-MX" sz="1200" b="0" i="0" u="sng" strike="noStrike" dirty="0">
                        <a:solidFill>
                          <a:srgbClr val="0000FF"/>
                        </a:solidFill>
                        <a:effectLst/>
                        <a:latin typeface="Tw Cen MT" panose="020B0602020104020603" pitchFamily="34" charset="0"/>
                      </a:endParaRPr>
                    </a:p>
                  </a:txBody>
                  <a:tcPr marL="9266" marR="9266" marT="9266" marB="0" anchor="ctr"/>
                </a:tc>
              </a:tr>
              <a:tr h="394841">
                <a:tc>
                  <a:txBody>
                    <a:bodyPr/>
                    <a:lstStyle/>
                    <a:p>
                      <a:pPr algn="ctr" fontAlgn="ctr"/>
                      <a:r>
                        <a:rPr lang="es-MX" sz="1200" u="none" strike="noStrike" dirty="0" smtClean="0">
                          <a:effectLst/>
                        </a:rPr>
                        <a:t>131</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Revolucionario Institucional</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33.33</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83.33</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sng" strike="noStrike" dirty="0">
                          <a:effectLst/>
                          <a:hlinkClick r:id="rId4"/>
                        </a:rPr>
                        <a:t>http://pritlaxcala.com/</a:t>
                      </a:r>
                      <a:endParaRPr lang="es-MX" sz="1200" b="0" i="0" u="sng" strike="noStrike" dirty="0">
                        <a:solidFill>
                          <a:srgbClr val="0000CC"/>
                        </a:solidFill>
                        <a:effectLst/>
                        <a:latin typeface="Tw Cen MT" panose="020B0602020104020603" pitchFamily="34" charset="0"/>
                      </a:endParaRPr>
                    </a:p>
                  </a:txBody>
                  <a:tcPr marL="9266" marR="9266" marT="9266" marB="0" anchor="ctr"/>
                </a:tc>
              </a:tr>
              <a:tr h="485536">
                <a:tc>
                  <a:txBody>
                    <a:bodyPr/>
                    <a:lstStyle/>
                    <a:p>
                      <a:pPr algn="ctr" fontAlgn="ctr"/>
                      <a:r>
                        <a:rPr lang="es-MX" sz="1200" u="none" strike="noStrike" dirty="0" smtClean="0">
                          <a:effectLst/>
                        </a:rPr>
                        <a:t>132</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Socialista</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22.5</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34.72</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77.22</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sng" strike="noStrike" dirty="0">
                          <a:effectLst/>
                          <a:hlinkClick r:id="rId5"/>
                        </a:rPr>
                        <a:t>http://www.partido-socialista.org.mx/</a:t>
                      </a:r>
                      <a:endParaRPr lang="es-MX" sz="1200" b="0" i="0" u="sng" strike="noStrike" dirty="0">
                        <a:solidFill>
                          <a:srgbClr val="0000CC"/>
                        </a:solidFill>
                        <a:effectLst/>
                        <a:latin typeface="Tw Cen MT" panose="020B0602020104020603" pitchFamily="34" charset="0"/>
                      </a:endParaRPr>
                    </a:p>
                  </a:txBody>
                  <a:tcPr marL="9266" marR="9266" marT="9266" marB="0" anchor="ctr"/>
                </a:tc>
              </a:tr>
              <a:tr h="485536">
                <a:tc>
                  <a:txBody>
                    <a:bodyPr/>
                    <a:lstStyle/>
                    <a:p>
                      <a:pPr algn="ctr" fontAlgn="ctr"/>
                      <a:r>
                        <a:rPr lang="es-MX" sz="1200" u="none" strike="noStrike" dirty="0" smtClean="0">
                          <a:effectLst/>
                        </a:rPr>
                        <a:t>133</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Verde Ecologista de México</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7</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17.5</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33</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57.5</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sng" strike="noStrike" dirty="0">
                          <a:effectLst/>
                          <a:hlinkClick r:id="rId6"/>
                        </a:rPr>
                        <a:t>http://www.partidoverdetlax.org.mx/</a:t>
                      </a:r>
                      <a:endParaRPr lang="es-MX" sz="1200" b="0" i="0" u="sng" strike="noStrike" dirty="0">
                        <a:solidFill>
                          <a:srgbClr val="0000CC"/>
                        </a:solidFill>
                        <a:effectLst/>
                        <a:latin typeface="Tw Cen MT" panose="020B0602020104020603" pitchFamily="34" charset="0"/>
                      </a:endParaRPr>
                    </a:p>
                  </a:txBody>
                  <a:tcPr marL="9266" marR="9266" marT="9266" marB="0" anchor="ctr"/>
                </a:tc>
              </a:tr>
              <a:tr h="386274">
                <a:tc>
                  <a:txBody>
                    <a:bodyPr/>
                    <a:lstStyle/>
                    <a:p>
                      <a:pPr algn="ctr" fontAlgn="ctr"/>
                      <a:r>
                        <a:rPr lang="es-MX" sz="1200" u="none" strike="noStrike" dirty="0" smtClean="0">
                          <a:effectLst/>
                        </a:rPr>
                        <a:t>134</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del Trabajo</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12.5</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19</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31.5</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sng" strike="noStrike" dirty="0">
                          <a:effectLst/>
                          <a:hlinkClick r:id="rId7"/>
                        </a:rPr>
                        <a:t>http://www.pttlaxcala.com</a:t>
                      </a:r>
                      <a:r>
                        <a:rPr lang="es-MX" sz="1200" u="sng" strike="noStrike" dirty="0" smtClean="0">
                          <a:effectLst/>
                          <a:hlinkClick r:id="rId7"/>
                        </a:rPr>
                        <a:t>/</a:t>
                      </a:r>
                      <a:r>
                        <a:rPr lang="es-MX" sz="1200" u="sng" strike="noStrike" dirty="0" smtClean="0">
                          <a:effectLst/>
                        </a:rPr>
                        <a:t>, </a:t>
                      </a:r>
                      <a:r>
                        <a:rPr lang="es-MX" sz="1200" u="none" strike="noStrike" baseline="0" dirty="0" smtClean="0">
                          <a:effectLst/>
                        </a:rPr>
                        <a:t>*No presentó ICARI</a:t>
                      </a:r>
                      <a:endParaRPr lang="es-MX" sz="1200" b="0" i="0" u="none" strike="noStrike" dirty="0">
                        <a:solidFill>
                          <a:srgbClr val="0000CC"/>
                        </a:solidFill>
                        <a:effectLst/>
                        <a:latin typeface="Tw Cen MT" panose="020B0602020104020603" pitchFamily="34" charset="0"/>
                      </a:endParaRPr>
                    </a:p>
                  </a:txBody>
                  <a:tcPr marL="9266" marR="9266" marT="9266" marB="0" anchor="ctr"/>
                </a:tc>
              </a:tr>
              <a:tr h="386274">
                <a:tc>
                  <a:txBody>
                    <a:bodyPr/>
                    <a:lstStyle/>
                    <a:p>
                      <a:pPr algn="ctr" fontAlgn="ctr"/>
                      <a:r>
                        <a:rPr lang="es-MX" sz="1200" u="none" strike="noStrike" dirty="0" smtClean="0">
                          <a:effectLst/>
                        </a:rPr>
                        <a:t>135</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Acción Nacional</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15</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10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25</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sng" strike="noStrike" dirty="0">
                          <a:effectLst/>
                          <a:hlinkClick r:id="rId8"/>
                        </a:rPr>
                        <a:t>http://www.pan.org.mx</a:t>
                      </a:r>
                      <a:endParaRPr lang="es-MX" sz="1200" b="0" i="0" u="sng" strike="noStrike" dirty="0">
                        <a:solidFill>
                          <a:srgbClr val="0000CC"/>
                        </a:solidFill>
                        <a:effectLst/>
                        <a:latin typeface="Tw Cen MT" panose="020B0602020104020603" pitchFamily="34" charset="0"/>
                      </a:endParaRPr>
                    </a:p>
                  </a:txBody>
                  <a:tcPr marL="9266" marR="9266" marT="9266" marB="0" anchor="ctr"/>
                </a:tc>
              </a:tr>
              <a:tr h="386274">
                <a:tc>
                  <a:txBody>
                    <a:bodyPr/>
                    <a:lstStyle/>
                    <a:p>
                      <a:pPr algn="ctr" fontAlgn="ctr"/>
                      <a:r>
                        <a:rPr lang="es-MX" sz="1200" u="none" strike="noStrike" dirty="0" smtClean="0">
                          <a:effectLst/>
                        </a:rPr>
                        <a:t>136</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Nueva Alianza</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14</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10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24</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none" strike="noStrike" dirty="0">
                          <a:effectLst/>
                        </a:rPr>
                        <a:t>No tiene pagina</a:t>
                      </a:r>
                      <a:endParaRPr lang="es-MX" sz="1200" b="0" i="0" u="none" strike="noStrike" dirty="0">
                        <a:solidFill>
                          <a:srgbClr val="000000"/>
                        </a:solidFill>
                        <a:effectLst/>
                        <a:latin typeface="Tw Cen MT" panose="020B0602020104020603" pitchFamily="34" charset="0"/>
                      </a:endParaRPr>
                    </a:p>
                  </a:txBody>
                  <a:tcPr marL="9266" marR="9266" marT="9266" marB="0" anchor="ctr"/>
                </a:tc>
              </a:tr>
              <a:tr h="386274">
                <a:tc>
                  <a:txBody>
                    <a:bodyPr/>
                    <a:lstStyle/>
                    <a:p>
                      <a:pPr algn="ctr" fontAlgn="ctr"/>
                      <a:r>
                        <a:rPr lang="es-MX" sz="1200" u="none" strike="noStrike" dirty="0" smtClean="0">
                          <a:effectLst/>
                        </a:rPr>
                        <a:t>137</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a:effectLst/>
                        </a:rPr>
                        <a:t>Partido Morena</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dirty="0">
                          <a:effectLst/>
                        </a:rPr>
                        <a:t>0</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20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none" strike="noStrike" dirty="0">
                          <a:effectLst/>
                        </a:rPr>
                        <a:t>No tiene pagina</a:t>
                      </a:r>
                      <a:endParaRPr lang="es-MX" sz="1200" b="0" i="0" u="none" strike="noStrike" dirty="0">
                        <a:solidFill>
                          <a:srgbClr val="000000"/>
                        </a:solidFill>
                        <a:effectLst/>
                        <a:latin typeface="Tw Cen MT" panose="020B0602020104020603" pitchFamily="34" charset="0"/>
                      </a:endParaRPr>
                    </a:p>
                  </a:txBody>
                  <a:tcPr marL="9266" marR="9266" marT="9266" marB="0" anchor="ctr"/>
                </a:tc>
              </a:tr>
              <a:tr h="386274">
                <a:tc>
                  <a:txBody>
                    <a:bodyPr/>
                    <a:lstStyle/>
                    <a:p>
                      <a:pPr algn="ctr" fontAlgn="ctr"/>
                      <a:r>
                        <a:rPr lang="es-MX" sz="1200" u="none" strike="noStrike" dirty="0" smtClean="0">
                          <a:effectLst/>
                        </a:rPr>
                        <a:t>138</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a:effectLst/>
                        </a:rPr>
                        <a:t>Partido Encuentro Social</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8</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8</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none" strike="noStrike" dirty="0">
                          <a:effectLst/>
                        </a:rPr>
                        <a:t>No tiene pagina</a:t>
                      </a:r>
                      <a:endParaRPr lang="es-MX" sz="1200" b="0" i="0" u="none" strike="noStrike" dirty="0">
                        <a:solidFill>
                          <a:srgbClr val="000000"/>
                        </a:solidFill>
                        <a:effectLst/>
                        <a:latin typeface="Tw Cen MT" panose="020B0602020104020603" pitchFamily="34" charset="0"/>
                      </a:endParaRPr>
                    </a:p>
                  </a:txBody>
                  <a:tcPr marL="9266" marR="9266" marT="9266" marB="0" anchor="ctr"/>
                </a:tc>
              </a:tr>
              <a:tr h="386274">
                <a:tc>
                  <a:txBody>
                    <a:bodyPr/>
                    <a:lstStyle/>
                    <a:p>
                      <a:pPr algn="ctr" fontAlgn="ctr"/>
                      <a:r>
                        <a:rPr lang="es-MX" sz="1200" u="none" strike="noStrike" dirty="0" smtClean="0">
                          <a:effectLst/>
                        </a:rPr>
                        <a:t>139</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Alianza Ciudadana</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none" strike="noStrike" dirty="0">
                          <a:effectLst/>
                        </a:rPr>
                        <a:t>No tiene </a:t>
                      </a:r>
                      <a:r>
                        <a:rPr lang="es-MX" sz="1200" u="none" strike="noStrike" dirty="0" smtClean="0">
                          <a:effectLst/>
                        </a:rPr>
                        <a:t>pagina, *No presentó ICARI </a:t>
                      </a:r>
                      <a:endParaRPr lang="es-MX" sz="1200" b="0" i="0" u="none" strike="noStrike" dirty="0">
                        <a:solidFill>
                          <a:srgbClr val="000000"/>
                        </a:solidFill>
                        <a:effectLst/>
                        <a:latin typeface="Tw Cen MT" panose="020B0602020104020603" pitchFamily="34" charset="0"/>
                      </a:endParaRPr>
                    </a:p>
                  </a:txBody>
                  <a:tcPr marL="9266" marR="9266" marT="9266" marB="0" anchor="ctr"/>
                </a:tc>
              </a:tr>
              <a:tr h="437582">
                <a:tc>
                  <a:txBody>
                    <a:bodyPr/>
                    <a:lstStyle/>
                    <a:p>
                      <a:pPr algn="ctr" fontAlgn="ctr"/>
                      <a:r>
                        <a:rPr lang="es-MX" sz="1200" u="none" strike="noStrike" dirty="0" smtClean="0">
                          <a:effectLst/>
                        </a:rPr>
                        <a:t>140</a:t>
                      </a:r>
                      <a:endParaRPr lang="es-MX" sz="1200" b="1" i="0" u="none" strike="noStrike" dirty="0">
                        <a:solidFill>
                          <a:schemeClr val="bg1"/>
                        </a:solidFill>
                        <a:effectLst/>
                        <a:latin typeface="Tw Cen MT" panose="020B0602020104020603" pitchFamily="34" charset="0"/>
                      </a:endParaRPr>
                    </a:p>
                  </a:txBody>
                  <a:tcPr marL="9266" marR="9266" marT="9266" marB="0" anchor="ctr"/>
                </a:tc>
                <a:tc>
                  <a:txBody>
                    <a:bodyPr/>
                    <a:lstStyle/>
                    <a:p>
                      <a:pPr algn="l" fontAlgn="ctr"/>
                      <a:r>
                        <a:rPr lang="es-MX" sz="1200" u="none" strike="noStrike" dirty="0">
                          <a:effectLst/>
                        </a:rPr>
                        <a:t>Partido Humanista</a:t>
                      </a:r>
                      <a:endParaRPr lang="es-MX" sz="1200" b="0" i="0" u="none" strike="noStrike" dirty="0">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266" marR="9266" marT="9266" marB="0" anchor="ctr"/>
                </a:tc>
                <a:tc>
                  <a:txBody>
                    <a:bodyPr/>
                    <a:lstStyle/>
                    <a:p>
                      <a:pPr algn="l" fontAlgn="b"/>
                      <a:r>
                        <a:rPr lang="es-MX" sz="1200" u="none" strike="noStrike" dirty="0" smtClean="0">
                          <a:effectLst/>
                        </a:rPr>
                        <a:t>No tiene pagina, *No presentó ICARI </a:t>
                      </a:r>
                      <a:endParaRPr lang="es-MX" sz="1200" b="0" i="0" u="none" strike="noStrike" dirty="0">
                        <a:solidFill>
                          <a:srgbClr val="000000"/>
                        </a:solidFill>
                        <a:effectLst/>
                        <a:latin typeface="Tw Cen MT" panose="020B0602020104020603" pitchFamily="34" charset="0"/>
                      </a:endParaRPr>
                    </a:p>
                  </a:txBody>
                  <a:tcPr marL="9266" marR="9266" marT="9266" marB="0" anchor="ctr"/>
                </a:tc>
              </a:tr>
              <a:tr h="437582">
                <a:tc gridSpan="6">
                  <a:txBody>
                    <a:bodyPr/>
                    <a:lstStyle/>
                    <a:p>
                      <a:pPr algn="r">
                        <a:lnSpc>
                          <a:spcPct val="107000"/>
                        </a:lnSpc>
                      </a:pPr>
                      <a:r>
                        <a:rPr lang="es-MX" sz="1200" dirty="0" smtClean="0">
                          <a:effectLst/>
                        </a:rPr>
                        <a:t>Promedio</a:t>
                      </a:r>
                      <a:r>
                        <a:rPr lang="es-MX" sz="1200" baseline="0" dirty="0" smtClean="0">
                          <a:effectLst/>
                        </a:rPr>
                        <a:t> Partidos Políticos </a:t>
                      </a:r>
                      <a:endParaRPr lang="es-MX" sz="1200" b="1" dirty="0">
                        <a:solidFill>
                          <a:schemeClr val="bg1"/>
                        </a:solidFill>
                        <a:effectLst/>
                        <a:latin typeface="Tw Cen MT" panose="020B0602020104020603"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a:txBody>
                    <a:bodyPr/>
                    <a:lstStyle/>
                    <a:p>
                      <a:pPr algn="ctr">
                        <a:lnSpc>
                          <a:spcPct val="107000"/>
                        </a:lnSpc>
                        <a:spcAft>
                          <a:spcPts val="0"/>
                        </a:spcAft>
                      </a:pPr>
                      <a:r>
                        <a:rPr lang="es-MX" sz="1400" dirty="0" smtClean="0">
                          <a:effectLst/>
                        </a:rPr>
                        <a:t>41.45</a:t>
                      </a:r>
                      <a:endParaRPr lang="es-MX" sz="14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
        <p:nvSpPr>
          <p:cNvPr id="3" name="4 Título"/>
          <p:cNvSpPr>
            <a:spLocks noGrp="1"/>
          </p:cNvSpPr>
          <p:nvPr>
            <p:ph type="ctrTitle"/>
          </p:nvPr>
        </p:nvSpPr>
        <p:spPr>
          <a:xfrm>
            <a:off x="1403648" y="188640"/>
            <a:ext cx="3384376" cy="576064"/>
          </a:xfrm>
        </p:spPr>
        <p:txBody>
          <a:bodyPr>
            <a:normAutofit fontScale="90000"/>
          </a:bodyPr>
          <a:lstStyle/>
          <a:p>
            <a:r>
              <a:rPr lang="es-MX" sz="3200" dirty="0" smtClean="0"/>
              <a:t>Partidos Políticos</a:t>
            </a:r>
            <a:endParaRPr lang="es-MX" sz="3200" dirty="0"/>
          </a:p>
        </p:txBody>
      </p:sp>
    </p:spTree>
    <p:extLst>
      <p:ext uri="{BB962C8B-B14F-4D97-AF65-F5344CB8AC3E}">
        <p14:creationId xmlns:p14="http://schemas.microsoft.com/office/powerpoint/2010/main" val="15657144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Tabla 3"/>
          <p:cNvGraphicFramePr>
            <a:graphicFrameLocks noGrp="1"/>
          </p:cNvGraphicFramePr>
          <p:nvPr>
            <p:extLst>
              <p:ext uri="{D42A27DB-BD31-4B8C-83A1-F6EECF244321}">
                <p14:modId xmlns:p14="http://schemas.microsoft.com/office/powerpoint/2010/main" val="2421453405"/>
              </p:ext>
            </p:extLst>
          </p:nvPr>
        </p:nvGraphicFramePr>
        <p:xfrm>
          <a:off x="755576" y="1916832"/>
          <a:ext cx="8100903" cy="2820571"/>
        </p:xfrm>
        <a:graphic>
          <a:graphicData uri="http://schemas.openxmlformats.org/drawingml/2006/table">
            <a:tbl>
              <a:tblPr firstRow="1" firstCol="1" bandRow="1">
                <a:tableStyleId>{EB344D84-9AFB-497E-A393-DC336BA19D2E}</a:tableStyleId>
              </a:tblPr>
              <a:tblGrid>
                <a:gridCol w="521931"/>
                <a:gridCol w="2242357"/>
                <a:gridCol w="844644"/>
                <a:gridCol w="691072"/>
                <a:gridCol w="614286"/>
                <a:gridCol w="614286"/>
                <a:gridCol w="2572327"/>
              </a:tblGrid>
              <a:tr h="222972">
                <a:tc>
                  <a:txBody>
                    <a:bodyPr/>
                    <a:lstStyle/>
                    <a:p>
                      <a:pPr algn="ctr">
                        <a:lnSpc>
                          <a:spcPct val="107000"/>
                        </a:lnSpc>
                        <a:spcAft>
                          <a:spcPts val="0"/>
                        </a:spcAft>
                      </a:pPr>
                      <a:r>
                        <a:rPr lang="es-MX" sz="1200" dirty="0">
                          <a:effectLst/>
                        </a:rPr>
                        <a:t>No. </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MX" sz="1200" dirty="0">
                          <a:effectLst/>
                        </a:rPr>
                        <a:t>ENTIDAD PÚBLICA</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fontAlgn="ctr"/>
                      <a:r>
                        <a:rPr lang="es-MX" sz="1200" u="none" strike="noStrike" dirty="0">
                          <a:effectLst/>
                        </a:rPr>
                        <a:t>ICARI</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ICR</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ICIPO</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a:effectLst/>
                        </a:rPr>
                        <a:t>IGC</a:t>
                      </a:r>
                      <a:endParaRPr lang="es-MX" sz="1200" b="1" i="0" u="none" strike="noStrike" dirty="0">
                        <a:solidFill>
                          <a:schemeClr val="tx1"/>
                        </a:solidFill>
                        <a:effectLst/>
                        <a:latin typeface="Tw Cen MT" panose="020B0602020104020603" pitchFamily="34" charset="0"/>
                      </a:endParaRPr>
                    </a:p>
                  </a:txBody>
                  <a:tcPr marL="9525" marR="9525" marT="9525" marB="0" anchor="ctr"/>
                </a:tc>
                <a:tc>
                  <a:txBody>
                    <a:bodyPr/>
                    <a:lstStyle/>
                    <a:p>
                      <a:pPr algn="ctr" fontAlgn="ctr"/>
                      <a:r>
                        <a:rPr lang="es-MX" sz="1200" u="none" strike="noStrike" dirty="0" smtClean="0">
                          <a:effectLst/>
                        </a:rPr>
                        <a:t>PÁGINA</a:t>
                      </a:r>
                      <a:endParaRPr lang="es-MX" sz="1200" b="1" i="0" u="none" strike="noStrike" dirty="0">
                        <a:solidFill>
                          <a:schemeClr val="tx1"/>
                        </a:solidFill>
                        <a:effectLst/>
                        <a:latin typeface="Tw Cen MT" panose="020B0602020104020603" pitchFamily="34" charset="0"/>
                      </a:endParaRPr>
                    </a:p>
                  </a:txBody>
                  <a:tcPr marL="9525" marR="9525" marT="9525" marB="0" anchor="ctr"/>
                </a:tc>
              </a:tr>
              <a:tr h="668916">
                <a:tc>
                  <a:txBody>
                    <a:bodyPr/>
                    <a:lstStyle/>
                    <a:p>
                      <a:pPr algn="ctr">
                        <a:lnSpc>
                          <a:spcPct val="107000"/>
                        </a:lnSpc>
                        <a:spcAft>
                          <a:spcPts val="0"/>
                        </a:spcAft>
                      </a:pPr>
                      <a:r>
                        <a:rPr lang="es-MX" sz="1200" dirty="0" smtClean="0">
                          <a:effectLst/>
                        </a:rPr>
                        <a:t>141</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smtClean="0">
                          <a:effectLst/>
                        </a:rPr>
                        <a:t>Comisión Municipal de Agua y Alcantarillado de  Huamantla</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18</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43</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91</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sng" strike="noStrike">
                          <a:effectLst/>
                          <a:hlinkClick r:id="rId2"/>
                        </a:rPr>
                        <a:t>http://capamh.org.mx/</a:t>
                      </a:r>
                      <a:endParaRPr lang="es-MX" sz="1200" b="0" i="0" u="sng" strike="noStrike">
                        <a:solidFill>
                          <a:srgbClr val="0000FF"/>
                        </a:solidFill>
                        <a:effectLst/>
                        <a:latin typeface="Tw Cen MT" panose="020B0602020104020603" pitchFamily="34" charset="0"/>
                      </a:endParaRPr>
                    </a:p>
                  </a:txBody>
                  <a:tcPr marL="9525" marR="9525" marT="9525" marB="0" anchor="ctr"/>
                </a:tc>
              </a:tr>
              <a:tr h="548272">
                <a:tc>
                  <a:txBody>
                    <a:bodyPr/>
                    <a:lstStyle/>
                    <a:p>
                      <a:pPr algn="ctr">
                        <a:lnSpc>
                          <a:spcPct val="107000"/>
                        </a:lnSpc>
                        <a:spcAft>
                          <a:spcPts val="0"/>
                        </a:spcAft>
                      </a:pPr>
                      <a:r>
                        <a:rPr lang="es-MX" sz="1200" dirty="0" smtClean="0">
                          <a:effectLst/>
                        </a:rPr>
                        <a:t>142</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smtClean="0">
                          <a:effectLst/>
                        </a:rPr>
                        <a:t>Comisión Municipal de Agua y Alcantarillado de  Chiautempan</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20</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30</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40.5</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90.5</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sng" strike="noStrike" dirty="0">
                          <a:effectLst/>
                          <a:hlinkClick r:id="rId3"/>
                        </a:rPr>
                        <a:t>http://chiautempan.gob.mx</a:t>
                      </a:r>
                      <a:endParaRPr lang="es-MX" sz="1200" b="0" i="0" u="sng" strike="noStrike" dirty="0">
                        <a:solidFill>
                          <a:srgbClr val="0000FF"/>
                        </a:solidFill>
                        <a:effectLst/>
                        <a:latin typeface="Tw Cen MT" panose="020B0602020104020603" pitchFamily="34" charset="0"/>
                      </a:endParaRPr>
                    </a:p>
                  </a:txBody>
                  <a:tcPr marL="9525" marR="9525" marT="9525" marB="0" anchor="ctr"/>
                </a:tc>
              </a:tr>
              <a:tr h="576064">
                <a:tc>
                  <a:txBody>
                    <a:bodyPr/>
                    <a:lstStyle/>
                    <a:p>
                      <a:pPr algn="ctr">
                        <a:lnSpc>
                          <a:spcPct val="107000"/>
                        </a:lnSpc>
                        <a:spcAft>
                          <a:spcPts val="0"/>
                        </a:spcAft>
                      </a:pPr>
                      <a:r>
                        <a:rPr lang="es-MX" sz="1200" dirty="0" smtClean="0">
                          <a:effectLst/>
                        </a:rPr>
                        <a:t>143</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smtClean="0">
                          <a:effectLst/>
                        </a:rPr>
                        <a:t>Comisión Municipal de Agua y Alcantarillado de  Apizaco</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11</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30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20.5</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61.5</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sng" strike="noStrike" dirty="0">
                          <a:effectLst/>
                          <a:hlinkClick r:id="rId4"/>
                        </a:rPr>
                        <a:t>http://www.capamapizaco.gob.mx/</a:t>
                      </a:r>
                      <a:endParaRPr lang="es-MX" sz="1200" b="0" i="0" u="sng" strike="noStrike" dirty="0">
                        <a:solidFill>
                          <a:srgbClr val="0000FF"/>
                        </a:solidFill>
                        <a:effectLst/>
                        <a:latin typeface="Tw Cen MT" panose="020B0602020104020603" pitchFamily="34" charset="0"/>
                      </a:endParaRPr>
                    </a:p>
                  </a:txBody>
                  <a:tcPr marL="9525" marR="9525" marT="9525" marB="0" anchor="ctr"/>
                </a:tc>
              </a:tr>
              <a:tr h="576064">
                <a:tc>
                  <a:txBody>
                    <a:bodyPr/>
                    <a:lstStyle/>
                    <a:p>
                      <a:pPr algn="ctr">
                        <a:lnSpc>
                          <a:spcPct val="107000"/>
                        </a:lnSpc>
                        <a:spcAft>
                          <a:spcPts val="0"/>
                        </a:spcAft>
                      </a:pPr>
                      <a:r>
                        <a:rPr lang="es-MX" sz="1200" dirty="0" smtClean="0">
                          <a:effectLst/>
                        </a:rPr>
                        <a:t>144</a:t>
                      </a:r>
                      <a:endParaRPr lang="es-MX" sz="1200"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fontAlgn="ctr"/>
                      <a:r>
                        <a:rPr lang="es-MX" sz="1200" u="none" strike="noStrike" dirty="0" smtClean="0">
                          <a:effectLst/>
                        </a:rPr>
                        <a:t>Comisión Municipal de Agua y Alcantarillado de  Tlaxcala</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a:effectLst/>
                        </a:rPr>
                        <a:t>0</a:t>
                      </a:r>
                      <a:endParaRPr lang="es-MX" sz="1200" b="0"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b"/>
                      <a:r>
                        <a:rPr lang="es-MX" sz="1200" u="none" strike="noStrike" dirty="0">
                          <a:effectLst/>
                        </a:rPr>
                        <a:t>0</a:t>
                      </a:r>
                      <a:endParaRPr lang="es-MX" sz="1200" b="0" i="0" u="none" strike="noStrike" dirty="0">
                        <a:solidFill>
                          <a:srgbClr val="000000"/>
                        </a:solidFill>
                        <a:effectLst/>
                        <a:latin typeface="Tw Cen MT" panose="020B0602020104020603" pitchFamily="34" charset="0"/>
                      </a:endParaRPr>
                    </a:p>
                  </a:txBody>
                  <a:tcPr marL="9525" marR="9525" marT="9525" marB="0" anchor="ctr"/>
                </a:tc>
                <a:tc>
                  <a:txBody>
                    <a:bodyPr/>
                    <a:lstStyle/>
                    <a:p>
                      <a:pPr algn="l" fontAlgn="b"/>
                      <a:r>
                        <a:rPr lang="es-MX" sz="1200" u="none" strike="noStrike" dirty="0">
                          <a:effectLst/>
                        </a:rPr>
                        <a:t>No tiene </a:t>
                      </a:r>
                      <a:r>
                        <a:rPr lang="es-MX" sz="1200" u="none" strike="noStrike" dirty="0" smtClean="0">
                          <a:effectLst/>
                        </a:rPr>
                        <a:t>pagina, </a:t>
                      </a:r>
                      <a:r>
                        <a:rPr lang="es-MX" sz="1200" u="none" strike="noStrike" baseline="0" dirty="0" smtClean="0">
                          <a:effectLst/>
                        </a:rPr>
                        <a:t>  *No presentó ICARI</a:t>
                      </a:r>
                      <a:endParaRPr lang="es-MX" sz="1200" b="0" i="0" u="none" strike="noStrike" dirty="0">
                        <a:solidFill>
                          <a:srgbClr val="000000"/>
                        </a:solidFill>
                        <a:effectLst/>
                        <a:latin typeface="Tw Cen MT" panose="020B0602020104020603" pitchFamily="34" charset="0"/>
                      </a:endParaRPr>
                    </a:p>
                  </a:txBody>
                  <a:tcPr marL="9525" marR="9525" marT="9525" marB="0" anchor="ctr"/>
                </a:tc>
              </a:tr>
              <a:tr h="106358">
                <a:tc gridSpan="6">
                  <a:txBody>
                    <a:bodyPr/>
                    <a:lstStyle/>
                    <a:p>
                      <a:pPr algn="r">
                        <a:lnSpc>
                          <a:spcPct val="107000"/>
                        </a:lnSpc>
                      </a:pPr>
                      <a:r>
                        <a:rPr lang="es-MX" sz="1200" dirty="0" smtClean="0">
                          <a:effectLst/>
                        </a:rPr>
                        <a:t>Promedio</a:t>
                      </a:r>
                      <a:r>
                        <a:rPr lang="es-MX" sz="1200" baseline="0" dirty="0" smtClean="0">
                          <a:effectLst/>
                        </a:rPr>
                        <a:t> Comisiones Municipales de Agua</a:t>
                      </a:r>
                      <a:endParaRPr lang="es-MX" sz="1200" dirty="0">
                        <a:effectLst/>
                        <a:latin typeface="Tw Cen MT" panose="020B0602020104020603"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hMerge="1">
                  <a:txBody>
                    <a:bodyPr/>
                    <a:lstStyle/>
                    <a:p>
                      <a:pPr algn="l">
                        <a:lnSpc>
                          <a:spcPct val="107000"/>
                        </a:lnSpc>
                      </a:pPr>
                      <a:endParaRPr lang="es-MX" sz="1100" dirty="0">
                        <a:effectLst/>
                        <a:latin typeface="Calibri" panose="020F0502020204030204" pitchFamily="34" charset="0"/>
                      </a:endParaRPr>
                    </a:p>
                  </a:txBody>
                  <a:tcPr marL="44450" marR="44450" marT="0" marB="0" anchor="b"/>
                </a:tc>
                <a:tc>
                  <a:txBody>
                    <a:bodyPr/>
                    <a:lstStyle/>
                    <a:p>
                      <a:pPr algn="ctr">
                        <a:lnSpc>
                          <a:spcPct val="107000"/>
                        </a:lnSpc>
                        <a:spcAft>
                          <a:spcPts val="0"/>
                        </a:spcAft>
                      </a:pPr>
                      <a:r>
                        <a:rPr lang="es-MX" sz="1400" dirty="0" smtClean="0">
                          <a:effectLst/>
                        </a:rPr>
                        <a:t>60.75</a:t>
                      </a:r>
                      <a:endParaRPr lang="es-MX" sz="14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
        <p:nvSpPr>
          <p:cNvPr id="3" name="4 Título"/>
          <p:cNvSpPr>
            <a:spLocks noGrp="1"/>
          </p:cNvSpPr>
          <p:nvPr>
            <p:ph type="ctrTitle"/>
          </p:nvPr>
        </p:nvSpPr>
        <p:spPr>
          <a:xfrm>
            <a:off x="1475656" y="692696"/>
            <a:ext cx="4824536" cy="864096"/>
          </a:xfrm>
        </p:spPr>
        <p:txBody>
          <a:bodyPr>
            <a:normAutofit fontScale="90000"/>
          </a:bodyPr>
          <a:lstStyle/>
          <a:p>
            <a:r>
              <a:rPr lang="es-MX" sz="3200" dirty="0" smtClean="0"/>
              <a:t>Comisiones Municipales de Agua y Alcantarillado</a:t>
            </a:r>
            <a:endParaRPr lang="es-MX" sz="3200" dirty="0"/>
          </a:p>
        </p:txBody>
      </p:sp>
      <p:pic>
        <p:nvPicPr>
          <p:cNvPr id="4" name="5 Imagen" descr="F:\icono tlaxcala transparente.png"/>
          <p:cNvPicPr/>
          <p:nvPr/>
        </p:nvPicPr>
        <p:blipFill>
          <a:blip r:embed="rId5" cstate="print"/>
          <a:srcRect/>
          <a:stretch>
            <a:fillRect/>
          </a:stretch>
        </p:blipFill>
        <p:spPr bwMode="auto">
          <a:xfrm>
            <a:off x="7236296" y="5445224"/>
            <a:ext cx="1368152" cy="935465"/>
          </a:xfrm>
          <a:prstGeom prst="rect">
            <a:avLst/>
          </a:prstGeom>
          <a:noFill/>
          <a:ln w="9525">
            <a:noFill/>
            <a:miter lim="800000"/>
            <a:headEnd/>
            <a:tailEnd/>
          </a:ln>
        </p:spPr>
      </p:pic>
    </p:spTree>
    <p:extLst>
      <p:ext uri="{BB962C8B-B14F-4D97-AF65-F5344CB8AC3E}">
        <p14:creationId xmlns:p14="http://schemas.microsoft.com/office/powerpoint/2010/main" val="28273541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ítulo 1"/>
          <p:cNvSpPr txBox="1">
            <a:spLocks/>
          </p:cNvSpPr>
          <p:nvPr/>
        </p:nvSpPr>
        <p:spPr>
          <a:xfrm>
            <a:off x="1268476" y="188640"/>
            <a:ext cx="7416824" cy="1008112"/>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2000" b="1" dirty="0" smtClean="0"/>
              <a:t>Los extremos de la evaluación en materia de transparencia y del cumplimiento de la Ley de Acceso a la Información Pública del IGC 2015-1.  (144 sujetos obligados)</a:t>
            </a:r>
            <a:r>
              <a:rPr lang="es-MX" sz="2000" dirty="0" smtClean="0"/>
              <a:t> </a:t>
            </a:r>
            <a:endParaRPr lang="es-MX" sz="2000" dirty="0"/>
          </a:p>
        </p:txBody>
      </p:sp>
      <p:sp>
        <p:nvSpPr>
          <p:cNvPr id="4" name="Título 1"/>
          <p:cNvSpPr txBox="1">
            <a:spLocks/>
          </p:cNvSpPr>
          <p:nvPr/>
        </p:nvSpPr>
        <p:spPr>
          <a:xfrm>
            <a:off x="1043608" y="1628800"/>
            <a:ext cx="4104456" cy="4752528"/>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600" b="1" u="sng" dirty="0" smtClean="0"/>
              <a:t>12.  primeros lugares: </a:t>
            </a:r>
          </a:p>
          <a:p>
            <a:pPr marL="457200" indent="-457200">
              <a:buAutoNum type="arabicPeriod"/>
            </a:pPr>
            <a:r>
              <a:rPr lang="es-MX" sz="1600" dirty="0" err="1" smtClean="0"/>
              <a:t>Ixtacuixtla</a:t>
            </a:r>
            <a:r>
              <a:rPr lang="es-MX" sz="1600" dirty="0" smtClean="0"/>
              <a:t>                                    100         </a:t>
            </a:r>
          </a:p>
          <a:p>
            <a:pPr marL="457200" indent="-457200">
              <a:buAutoNum type="arabicPeriod"/>
            </a:pPr>
            <a:r>
              <a:rPr lang="es-MX" sz="1600" dirty="0" err="1" smtClean="0"/>
              <a:t>Xicohtzinco</a:t>
            </a:r>
            <a:r>
              <a:rPr lang="es-MX" sz="1600" dirty="0" smtClean="0"/>
              <a:t>		     </a:t>
            </a:r>
            <a:r>
              <a:rPr lang="es-MX" sz="1400" dirty="0" smtClean="0"/>
              <a:t> </a:t>
            </a:r>
            <a:r>
              <a:rPr lang="es-MX" sz="1600" dirty="0" smtClean="0"/>
              <a:t>     100</a:t>
            </a:r>
          </a:p>
          <a:p>
            <a:pPr marL="457200" indent="-457200">
              <a:buAutoNum type="arabicPeriod"/>
            </a:pPr>
            <a:r>
              <a:rPr lang="es-MX" sz="1600" dirty="0" smtClean="0"/>
              <a:t>San </a:t>
            </a:r>
            <a:r>
              <a:rPr lang="es-MX" sz="1600" dirty="0"/>
              <a:t>Francisco </a:t>
            </a:r>
            <a:r>
              <a:rPr lang="es-MX" sz="1600" dirty="0" err="1"/>
              <a:t>Tetlanohcan</a:t>
            </a:r>
            <a:r>
              <a:rPr lang="es-MX" sz="1600" dirty="0"/>
              <a:t> </a:t>
            </a:r>
            <a:r>
              <a:rPr lang="es-MX" sz="1600" dirty="0" smtClean="0"/>
              <a:t>     </a:t>
            </a:r>
            <a:r>
              <a:rPr lang="es-MX" sz="1200" dirty="0" smtClean="0"/>
              <a:t>   </a:t>
            </a:r>
            <a:r>
              <a:rPr lang="es-MX" sz="500" dirty="0" smtClean="0"/>
              <a:t> </a:t>
            </a:r>
            <a:r>
              <a:rPr lang="es-MX" sz="1600" dirty="0" smtClean="0"/>
              <a:t>     100</a:t>
            </a:r>
          </a:p>
          <a:p>
            <a:pPr marL="457200" indent="-457200">
              <a:buAutoNum type="arabicPeriod"/>
            </a:pPr>
            <a:r>
              <a:rPr lang="es-MX" sz="1600" dirty="0" err="1"/>
              <a:t>Ixtenco</a:t>
            </a:r>
            <a:r>
              <a:rPr lang="es-MX" sz="1600" dirty="0"/>
              <a:t>               </a:t>
            </a:r>
            <a:r>
              <a:rPr lang="es-MX" sz="1600" dirty="0" smtClean="0"/>
              <a:t>                         100</a:t>
            </a:r>
          </a:p>
          <a:p>
            <a:pPr marL="457200" indent="-457200">
              <a:buAutoNum type="arabicPeriod"/>
            </a:pPr>
            <a:r>
              <a:rPr lang="es-MX" sz="1600" dirty="0" smtClean="0"/>
              <a:t>Sanctorum de Lázaro Cárdenas   </a:t>
            </a:r>
            <a:r>
              <a:rPr lang="es-MX" sz="1200" dirty="0" smtClean="0"/>
              <a:t> </a:t>
            </a:r>
            <a:r>
              <a:rPr lang="es-MX" sz="1400" dirty="0" smtClean="0"/>
              <a:t>  </a:t>
            </a:r>
            <a:r>
              <a:rPr lang="es-MX" sz="1600" dirty="0" smtClean="0"/>
              <a:t>100</a:t>
            </a:r>
          </a:p>
          <a:p>
            <a:pPr marL="457200" indent="-457200">
              <a:buFontTx/>
              <a:buAutoNum type="arabicPeriod"/>
            </a:pPr>
            <a:r>
              <a:rPr lang="es-MX" sz="1600" dirty="0"/>
              <a:t>Despacho del Gobernador       </a:t>
            </a:r>
            <a:r>
              <a:rPr lang="es-MX" sz="1600" dirty="0" smtClean="0"/>
              <a:t> </a:t>
            </a:r>
            <a:r>
              <a:rPr lang="es-MX" sz="1200" dirty="0" smtClean="0"/>
              <a:t>    </a:t>
            </a:r>
            <a:r>
              <a:rPr lang="es-MX" sz="1600" dirty="0" smtClean="0"/>
              <a:t> 100               </a:t>
            </a:r>
          </a:p>
          <a:p>
            <a:pPr marL="457200" indent="-457200">
              <a:buAutoNum type="arabicPeriod"/>
            </a:pPr>
            <a:r>
              <a:rPr lang="es-MX" sz="1600" dirty="0" smtClean="0"/>
              <a:t>Fideicomiso Cd. Industrial               99</a:t>
            </a:r>
          </a:p>
          <a:p>
            <a:r>
              <a:rPr lang="es-MX" sz="1600" dirty="0"/>
              <a:t> </a:t>
            </a:r>
            <a:r>
              <a:rPr lang="es-MX" sz="1600" dirty="0" smtClean="0"/>
              <a:t>       Xicohténcatl.</a:t>
            </a:r>
          </a:p>
          <a:p>
            <a:r>
              <a:rPr lang="es-MX" sz="1600" dirty="0" smtClean="0"/>
              <a:t>8.     Tribunal Superior de Justicia /           98</a:t>
            </a:r>
          </a:p>
          <a:p>
            <a:r>
              <a:rPr lang="es-MX" sz="1600" dirty="0" smtClean="0"/>
              <a:t>       Consejo de la Judicatura.               </a:t>
            </a:r>
          </a:p>
          <a:p>
            <a:r>
              <a:rPr lang="es-MX" sz="1600" dirty="0" smtClean="0"/>
              <a:t>9.     Lázaro </a:t>
            </a:r>
            <a:r>
              <a:rPr lang="es-MX" sz="1600" dirty="0"/>
              <a:t>Cárdenas  </a:t>
            </a:r>
            <a:r>
              <a:rPr lang="es-MX" sz="1600" dirty="0" smtClean="0"/>
              <a:t>  </a:t>
            </a:r>
            <a:r>
              <a:rPr lang="es-MX" sz="1400" dirty="0" smtClean="0"/>
              <a:t>  </a:t>
            </a:r>
            <a:r>
              <a:rPr lang="es-MX" sz="1600" dirty="0" smtClean="0"/>
              <a:t>                       97.5</a:t>
            </a:r>
          </a:p>
          <a:p>
            <a:r>
              <a:rPr lang="es-MX" sz="1600" dirty="0" smtClean="0"/>
              <a:t>10.   Comisión Estatal de                        97.5</a:t>
            </a:r>
          </a:p>
          <a:p>
            <a:r>
              <a:rPr lang="es-MX" sz="1600" dirty="0" smtClean="0"/>
              <a:t>       Derechos Humanos                    </a:t>
            </a:r>
            <a:r>
              <a:rPr lang="es-MX" sz="1400" dirty="0" smtClean="0"/>
              <a:t>   </a:t>
            </a:r>
            <a:r>
              <a:rPr lang="es-MX" sz="1600" dirty="0" smtClean="0"/>
              <a:t>  </a:t>
            </a:r>
          </a:p>
          <a:p>
            <a:r>
              <a:rPr lang="es-MX" sz="1600" dirty="0" smtClean="0"/>
              <a:t>11  Instituto Electoral de Tlaxcala    </a:t>
            </a:r>
            <a:r>
              <a:rPr lang="es-MX" sz="1400" dirty="0" smtClean="0"/>
              <a:t>  </a:t>
            </a:r>
            <a:r>
              <a:rPr lang="es-MX" sz="1600" dirty="0" smtClean="0"/>
              <a:t>      97.5</a:t>
            </a:r>
          </a:p>
          <a:p>
            <a:r>
              <a:rPr lang="es-MX" sz="1600" dirty="0" smtClean="0"/>
              <a:t>12.   Comisión de Acceso a la         </a:t>
            </a:r>
            <a:r>
              <a:rPr lang="es-MX" sz="1400" dirty="0" smtClean="0"/>
              <a:t>  </a:t>
            </a:r>
            <a:r>
              <a:rPr lang="es-MX" sz="1600" dirty="0" smtClean="0"/>
              <a:t>       97.5</a:t>
            </a:r>
          </a:p>
          <a:p>
            <a:r>
              <a:rPr lang="es-MX" sz="1600" dirty="0" smtClean="0"/>
              <a:t>       Información </a:t>
            </a:r>
            <a:r>
              <a:rPr lang="es-MX" sz="1600" dirty="0"/>
              <a:t>Pública y Protección</a:t>
            </a:r>
          </a:p>
          <a:p>
            <a:r>
              <a:rPr lang="es-MX" sz="1600" dirty="0"/>
              <a:t>       </a:t>
            </a:r>
            <a:r>
              <a:rPr lang="es-MX" sz="1600" dirty="0" smtClean="0"/>
              <a:t>Datos </a:t>
            </a:r>
            <a:r>
              <a:rPr lang="es-MX" sz="1600" dirty="0"/>
              <a:t>Personales</a:t>
            </a:r>
            <a:r>
              <a:rPr lang="es-MX" sz="1600" dirty="0" smtClean="0"/>
              <a:t>.                                      </a:t>
            </a:r>
          </a:p>
          <a:p>
            <a:endParaRPr lang="es-MX" sz="1600" dirty="0" smtClean="0"/>
          </a:p>
        </p:txBody>
      </p:sp>
      <p:sp>
        <p:nvSpPr>
          <p:cNvPr id="5" name="Título 1"/>
          <p:cNvSpPr txBox="1">
            <a:spLocks/>
          </p:cNvSpPr>
          <p:nvPr/>
        </p:nvSpPr>
        <p:spPr>
          <a:xfrm>
            <a:off x="5076056" y="1521582"/>
            <a:ext cx="3960440" cy="3600400"/>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600" b="1" u="sng" dirty="0" smtClean="0"/>
              <a:t>13 últimos lugares: </a:t>
            </a:r>
          </a:p>
          <a:p>
            <a:pPr marL="342900" indent="-342900">
              <a:buAutoNum type="arabicPeriod"/>
            </a:pPr>
            <a:r>
              <a:rPr lang="es-MX" sz="1600" dirty="0" smtClean="0"/>
              <a:t> Partido Morena                        20</a:t>
            </a:r>
          </a:p>
          <a:p>
            <a:pPr marL="342900" indent="-342900">
              <a:buAutoNum type="arabicPeriod"/>
            </a:pPr>
            <a:r>
              <a:rPr lang="es-MX" sz="1600" dirty="0" smtClean="0"/>
              <a:t> San Juan Huactzinco                  20</a:t>
            </a:r>
          </a:p>
          <a:p>
            <a:pPr marL="342900" indent="-342900">
              <a:buAutoNum type="arabicPeriod"/>
            </a:pPr>
            <a:r>
              <a:rPr lang="es-MX" sz="1600" dirty="0" smtClean="0"/>
              <a:t> San Lucas Tecopilco                   20</a:t>
            </a:r>
          </a:p>
          <a:p>
            <a:pPr marL="457200" indent="-457200">
              <a:buAutoNum type="arabicPeriod"/>
            </a:pPr>
            <a:r>
              <a:rPr lang="es-MX" sz="1600" dirty="0" smtClean="0"/>
              <a:t>Tzompantepec                         19</a:t>
            </a:r>
          </a:p>
          <a:p>
            <a:pPr marL="457200" indent="-457200">
              <a:buAutoNum type="arabicPeriod"/>
            </a:pPr>
            <a:r>
              <a:rPr lang="es-MX" sz="1600" dirty="0" smtClean="0"/>
              <a:t>Tenancingo                              18.5</a:t>
            </a:r>
          </a:p>
          <a:p>
            <a:pPr marL="457200" indent="-457200">
              <a:buAutoNum type="arabicPeriod"/>
            </a:pPr>
            <a:r>
              <a:rPr lang="es-MX" sz="1600" dirty="0" smtClean="0"/>
              <a:t>San Jerónimo Zacualpan            17</a:t>
            </a:r>
          </a:p>
          <a:p>
            <a:pPr marL="457200" indent="-457200">
              <a:buAutoNum type="arabicPeriod"/>
            </a:pPr>
            <a:r>
              <a:rPr lang="es-MX" sz="1600" dirty="0" smtClean="0"/>
              <a:t>San Pablo del Monte                 14</a:t>
            </a:r>
          </a:p>
          <a:p>
            <a:pPr marL="457200" indent="-457200">
              <a:buAutoNum type="arabicPeriod"/>
            </a:pPr>
            <a:r>
              <a:rPr lang="es-MX" sz="1600" dirty="0" smtClean="0"/>
              <a:t>Tepetitla de Lardizábal               10</a:t>
            </a:r>
          </a:p>
          <a:p>
            <a:pPr marL="457200" indent="-457200">
              <a:buAutoNum type="arabicPeriod"/>
            </a:pPr>
            <a:r>
              <a:rPr lang="es-MX" sz="1600" dirty="0" smtClean="0"/>
              <a:t>Partido Encuentro Social            8</a:t>
            </a:r>
          </a:p>
          <a:p>
            <a:pPr marL="457200" indent="-457200">
              <a:buAutoNum type="arabicPeriod"/>
            </a:pPr>
            <a:r>
              <a:rPr lang="es-MX" sz="1600" dirty="0" smtClean="0"/>
              <a:t>Comisión </a:t>
            </a:r>
            <a:r>
              <a:rPr lang="es-MX" sz="1600" dirty="0" err="1" smtClean="0"/>
              <a:t>Mpal</a:t>
            </a:r>
            <a:r>
              <a:rPr lang="es-MX" sz="1600" dirty="0" smtClean="0"/>
              <a:t>. de  Agua de </a:t>
            </a:r>
            <a:r>
              <a:rPr lang="es-MX" sz="1600" dirty="0" err="1" smtClean="0"/>
              <a:t>Tlax</a:t>
            </a:r>
            <a:r>
              <a:rPr lang="es-MX" sz="1600" dirty="0" smtClean="0"/>
              <a:t>. 0</a:t>
            </a:r>
          </a:p>
          <a:p>
            <a:r>
              <a:rPr lang="es-MX" sz="1600" dirty="0" smtClean="0"/>
              <a:t>11.    Partido Alianza Ciudadana           0</a:t>
            </a:r>
          </a:p>
          <a:p>
            <a:r>
              <a:rPr lang="es-MX" sz="1600" dirty="0" smtClean="0"/>
              <a:t>12.    Partido Humanista                     0</a:t>
            </a:r>
          </a:p>
          <a:p>
            <a:r>
              <a:rPr lang="es-MX" sz="1600" dirty="0" smtClean="0"/>
              <a:t>13.    </a:t>
            </a:r>
            <a:r>
              <a:rPr lang="es-MX" sz="1600" dirty="0" err="1" smtClean="0"/>
              <a:t>Tocatlán</a:t>
            </a:r>
            <a:r>
              <a:rPr lang="es-MX" sz="1600" dirty="0" smtClean="0"/>
              <a:t>                                     0</a:t>
            </a:r>
          </a:p>
        </p:txBody>
      </p:sp>
      <p:pic>
        <p:nvPicPr>
          <p:cNvPr id="7" name="5 Imagen" descr="F:\icono tlaxcala transparente.png"/>
          <p:cNvPicPr/>
          <p:nvPr/>
        </p:nvPicPr>
        <p:blipFill>
          <a:blip r:embed="rId2" cstate="print"/>
          <a:srcRect/>
          <a:stretch>
            <a:fillRect/>
          </a:stretch>
        </p:blipFill>
        <p:spPr bwMode="auto">
          <a:xfrm>
            <a:off x="7236296" y="5445224"/>
            <a:ext cx="1368152" cy="935465"/>
          </a:xfrm>
          <a:prstGeom prst="rect">
            <a:avLst/>
          </a:prstGeom>
          <a:noFill/>
          <a:ln w="9525">
            <a:noFill/>
            <a:miter lim="800000"/>
            <a:headEnd/>
            <a:tailEnd/>
          </a:ln>
        </p:spPr>
      </p:pic>
    </p:spTree>
    <p:extLst>
      <p:ext uri="{BB962C8B-B14F-4D97-AF65-F5344CB8AC3E}">
        <p14:creationId xmlns:p14="http://schemas.microsoft.com/office/powerpoint/2010/main" val="4086090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4" name="Gráfico 3"/>
          <p:cNvGraphicFramePr>
            <a:graphicFrameLocks noGrp="1"/>
          </p:cNvGraphicFramePr>
          <p:nvPr>
            <p:extLst>
              <p:ext uri="{D42A27DB-BD31-4B8C-83A1-F6EECF244321}">
                <p14:modId xmlns:p14="http://schemas.microsoft.com/office/powerpoint/2010/main" val="3947725102"/>
              </p:ext>
            </p:extLst>
          </p:nvPr>
        </p:nvGraphicFramePr>
        <p:xfrm>
          <a:off x="539552" y="116632"/>
          <a:ext cx="8496943" cy="6480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56407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ítulo 1"/>
          <p:cNvSpPr txBox="1">
            <a:spLocks/>
          </p:cNvSpPr>
          <p:nvPr/>
        </p:nvSpPr>
        <p:spPr>
          <a:xfrm>
            <a:off x="1043608" y="260648"/>
            <a:ext cx="5378625" cy="652530"/>
          </a:xfrm>
          <a:prstGeom prst="rect">
            <a:avLst/>
          </a:prstGeom>
        </p:spPr>
        <p:txBody>
          <a:bodyPr anchor="b">
            <a:normAutofit fontScale="925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dirty="0" smtClean="0"/>
              <a:t>Análisis y Conclusiones </a:t>
            </a:r>
            <a:endParaRPr lang="es-MX" dirty="0"/>
          </a:p>
        </p:txBody>
      </p:sp>
      <p:sp>
        <p:nvSpPr>
          <p:cNvPr id="3" name="Título 1"/>
          <p:cNvSpPr txBox="1">
            <a:spLocks/>
          </p:cNvSpPr>
          <p:nvPr/>
        </p:nvSpPr>
        <p:spPr>
          <a:xfrm>
            <a:off x="107504" y="914458"/>
            <a:ext cx="8856984" cy="5466870"/>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342900" indent="-342900" algn="just">
              <a:buFont typeface="Arial" panose="020B0604020202020204" pitchFamily="34" charset="0"/>
              <a:buChar char="•"/>
            </a:pPr>
            <a:r>
              <a:rPr lang="es-MX" sz="1500" dirty="0" smtClean="0"/>
              <a:t>La transparencia en el estado de Tlaxcala sigue creciendo muestra de ello es que el promedio general subió en 3.57%  derivado a los esfuerzos en conjunto entre los sujetos obligados y el Órgano Garante en especial con los ayuntamientos que entre la evaluación 2014-2 a la 2015-1 incrementó en un 8%, producto también de las firmas de convenio por la transparencia. </a:t>
            </a:r>
          </a:p>
          <a:p>
            <a:pPr marL="342900" indent="-342900" algn="just">
              <a:buFont typeface="Arial" panose="020B0604020202020204" pitchFamily="34" charset="0"/>
              <a:buChar char="•"/>
            </a:pPr>
            <a:endParaRPr lang="es-MX" sz="1500" dirty="0" smtClean="0"/>
          </a:p>
          <a:p>
            <a:pPr marL="342900" indent="-342900" algn="just">
              <a:buFont typeface="Arial" panose="020B0604020202020204" pitchFamily="34" charset="0"/>
              <a:buChar char="•"/>
            </a:pPr>
            <a:r>
              <a:rPr lang="es-MX" sz="1500" dirty="0" smtClean="0"/>
              <a:t>Por segunda ocasión en la historia de las evaluaciones desde 2008 se supera la barrera del 60 es decir aprobatoria en el promedio general de los 144 sujetos obligados. </a:t>
            </a:r>
          </a:p>
          <a:p>
            <a:pPr marL="342900" indent="-342900" algn="just">
              <a:buFont typeface="Arial" panose="020B0604020202020204" pitchFamily="34" charset="0"/>
              <a:buChar char="•"/>
            </a:pPr>
            <a:endParaRPr lang="es-MX" sz="1500" dirty="0" smtClean="0"/>
          </a:p>
          <a:p>
            <a:pPr marL="342900" indent="-342900" algn="just">
              <a:buFont typeface="Arial" panose="020B0604020202020204" pitchFamily="34" charset="0"/>
              <a:buChar char="•"/>
            </a:pPr>
            <a:r>
              <a:rPr lang="es-MX" sz="1500" dirty="0" smtClean="0"/>
              <a:t>Los promedios por tipo de sujeto obligado son superiores en la presente evaluación en relación con la evaluación 2014-2 excepto en los partidos políticos, derivado a la inclusión de los partidos nuevos MORENA, Encuentro Social y Humanista además del de Alianza Ciudadana que no cooperan en casi nada a la transparencia y al cumplimiento de la LAIPET.</a:t>
            </a:r>
          </a:p>
          <a:p>
            <a:pPr marL="342900" indent="-342900" algn="just">
              <a:buFont typeface="Arial" panose="020B0604020202020204" pitchFamily="34" charset="0"/>
              <a:buChar char="•"/>
            </a:pPr>
            <a:endParaRPr lang="es-MX" sz="1500" dirty="0"/>
          </a:p>
          <a:p>
            <a:pPr marL="342900" indent="-342900" algn="just">
              <a:buFont typeface="Arial" panose="020B0604020202020204" pitchFamily="34" charset="0"/>
              <a:buChar char="•"/>
            </a:pPr>
            <a:r>
              <a:rPr lang="es-MX" sz="1500" dirty="0" smtClean="0"/>
              <a:t>12 Municipios más se incorporan al segmento de Aprobados entre la evaluación 2014-1 y la 2015-2 es decir de 20 a 32 de ellos (20% de incremento). </a:t>
            </a:r>
          </a:p>
          <a:p>
            <a:pPr marL="342900" indent="-342900" algn="just">
              <a:buFont typeface="Arial" panose="020B0604020202020204" pitchFamily="34" charset="0"/>
              <a:buChar char="•"/>
            </a:pPr>
            <a:endParaRPr lang="es-MX" sz="1500" dirty="0" smtClean="0"/>
          </a:p>
          <a:p>
            <a:pPr marL="342900" indent="-342900" algn="just">
              <a:buFont typeface="Arial" panose="020B0604020202020204" pitchFamily="34" charset="0"/>
              <a:buChar char="•"/>
            </a:pPr>
            <a:r>
              <a:rPr lang="es-MX" sz="1500" dirty="0" smtClean="0"/>
              <a:t>Existe entre el segmento de Ayuntamientos 6 en los primeros 12 lugares del ranking de la evaluación pero también aún persisten en no subir su nivel de transparencia  8 Ayuntamientos que  están dentro de los 12 últimos lugares de la lista de sujetos obligados (San Juan </a:t>
            </a:r>
            <a:r>
              <a:rPr lang="es-MX" sz="1500" dirty="0" err="1" smtClean="0"/>
              <a:t>Huactzinco</a:t>
            </a:r>
            <a:r>
              <a:rPr lang="es-MX" sz="1500" dirty="0" smtClean="0"/>
              <a:t>, San Lucas Tecopilco, Tzompantepec, Tenancingo,  San Jerónimo Zacualpan, San Pablo del Monte, Tepetitla de Lardizábal, y </a:t>
            </a:r>
            <a:r>
              <a:rPr lang="es-MX" sz="1500" dirty="0" err="1" smtClean="0"/>
              <a:t>Tocatlán</a:t>
            </a:r>
            <a:r>
              <a:rPr lang="es-MX" sz="1500" dirty="0" smtClean="0"/>
              <a:t>). </a:t>
            </a:r>
          </a:p>
          <a:p>
            <a:pPr marL="342900" indent="-342900" algn="just">
              <a:buFont typeface="Arial" panose="020B0604020202020204" pitchFamily="34" charset="0"/>
              <a:buChar char="•"/>
            </a:pPr>
            <a:endParaRPr lang="es-MX" sz="1500" dirty="0" smtClean="0"/>
          </a:p>
          <a:p>
            <a:pPr marL="342900" indent="-342900" algn="just">
              <a:buFont typeface="Arial" panose="020B0604020202020204" pitchFamily="34" charset="0"/>
              <a:buChar char="•"/>
            </a:pPr>
            <a:r>
              <a:rPr lang="es-MX" sz="1500" dirty="0" smtClean="0"/>
              <a:t> También existen como sujetos obligados con puntuación de cero en está evaluación la Comisión Municipal de Agua Potable y Alcantarillado de Tlaxcala, </a:t>
            </a:r>
            <a:r>
              <a:rPr lang="es-MX" sz="1500" dirty="0" err="1" smtClean="0"/>
              <a:t>Tocatlán</a:t>
            </a:r>
            <a:r>
              <a:rPr lang="es-MX" sz="1500" dirty="0" smtClean="0"/>
              <a:t>, PAC y Partido Humanista en la cual baja notablemente en relación a la evaluación de 2014-1 </a:t>
            </a:r>
            <a:endParaRPr lang="es-MX" sz="1500" dirty="0"/>
          </a:p>
        </p:txBody>
      </p:sp>
      <p:pic>
        <p:nvPicPr>
          <p:cNvPr id="4" name="5 Imagen" descr="F:\icono tlaxcala transparente.png"/>
          <p:cNvPicPr/>
          <p:nvPr/>
        </p:nvPicPr>
        <p:blipFill>
          <a:blip r:embed="rId2" cstate="print"/>
          <a:srcRect/>
          <a:stretch>
            <a:fillRect/>
          </a:stretch>
        </p:blipFill>
        <p:spPr bwMode="auto">
          <a:xfrm>
            <a:off x="7308304" y="121729"/>
            <a:ext cx="1008112" cy="792729"/>
          </a:xfrm>
          <a:prstGeom prst="rect">
            <a:avLst/>
          </a:prstGeom>
          <a:noFill/>
          <a:ln w="9525">
            <a:noFill/>
            <a:miter lim="800000"/>
            <a:headEnd/>
            <a:tailEnd/>
          </a:ln>
        </p:spPr>
      </p:pic>
    </p:spTree>
    <p:extLst>
      <p:ext uri="{BB962C8B-B14F-4D97-AF65-F5344CB8AC3E}">
        <p14:creationId xmlns:p14="http://schemas.microsoft.com/office/powerpoint/2010/main" val="2285980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6" name="Título 1"/>
          <p:cNvSpPr txBox="1">
            <a:spLocks/>
          </p:cNvSpPr>
          <p:nvPr/>
        </p:nvSpPr>
        <p:spPr>
          <a:xfrm>
            <a:off x="1117227" y="917159"/>
            <a:ext cx="6623125" cy="518508"/>
          </a:xfrm>
          <a:prstGeom prst="rect">
            <a:avLst/>
          </a:prstGeom>
        </p:spPr>
        <p:txBody>
          <a:bodyPr anchor="b">
            <a:normAutofit fontScale="975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3200" dirty="0" smtClean="0"/>
              <a:t>Sujetos Obligados a evaluar</a:t>
            </a:r>
            <a:endParaRPr lang="es-MX" sz="3200" dirty="0"/>
          </a:p>
        </p:txBody>
      </p:sp>
      <p:sp>
        <p:nvSpPr>
          <p:cNvPr id="9" name="Marcador de contenido 2"/>
          <p:cNvSpPr txBox="1">
            <a:spLocks/>
          </p:cNvSpPr>
          <p:nvPr/>
        </p:nvSpPr>
        <p:spPr>
          <a:xfrm>
            <a:off x="1259632" y="1484784"/>
            <a:ext cx="4363178" cy="4243328"/>
          </a:xfrm>
          <a:prstGeom prst="rect">
            <a:avLst/>
          </a:prstGeom>
        </p:spPr>
        <p:txBody>
          <a:bodyPr tIns="0">
            <a:normAutofit lnSpcReduction="1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000" dirty="0" smtClean="0"/>
              <a:t>Tal como lo establece el artículo 3 de la LAIPET, las Entidades Públicas a garantizar y proporcionar el acceso a la información pública, así como acatar las disposiciones son un </a:t>
            </a:r>
            <a:r>
              <a:rPr lang="es-MX" sz="2000" b="1" dirty="0" smtClean="0">
                <a:solidFill>
                  <a:schemeClr val="accent2">
                    <a:lumMod val="75000"/>
                  </a:schemeClr>
                </a:solidFill>
              </a:rPr>
              <a:t>total de 144</a:t>
            </a:r>
            <a:r>
              <a:rPr lang="es-MX" sz="2000" dirty="0" smtClean="0"/>
              <a:t>, toda vez que se incorporan tres partidos políticos, (MORENA, Encuentro Social y Humanista), por otro lado desaparece como sujeto obligado el Instituto Tlaxcalteca de Desarrollo Municipal por parte del Poder Ejecutivo, de tal forma que de 142 sujetos obligados en la ultima evaluación de 2014, hoy en julio de 2015 son 144 entidades públicas a evaluar. </a:t>
            </a:r>
          </a:p>
          <a:p>
            <a:endParaRPr lang="es-MX" dirty="0"/>
          </a:p>
        </p:txBody>
      </p:sp>
      <p:graphicFrame>
        <p:nvGraphicFramePr>
          <p:cNvPr id="10" name="Tabla 6"/>
          <p:cNvGraphicFramePr>
            <a:graphicFrameLocks noGrp="1"/>
          </p:cNvGraphicFramePr>
          <p:nvPr>
            <p:extLst>
              <p:ext uri="{D42A27DB-BD31-4B8C-83A1-F6EECF244321}">
                <p14:modId xmlns:p14="http://schemas.microsoft.com/office/powerpoint/2010/main" val="63134595"/>
              </p:ext>
            </p:extLst>
          </p:nvPr>
        </p:nvGraphicFramePr>
        <p:xfrm>
          <a:off x="6012160" y="1772816"/>
          <a:ext cx="2528388" cy="3528394"/>
        </p:xfrm>
        <a:graphic>
          <a:graphicData uri="http://schemas.openxmlformats.org/drawingml/2006/table">
            <a:tbl>
              <a:tblPr firstRow="1" firstCol="1" bandRow="1">
                <a:tableStyleId>{5C22544A-7EE6-4342-B048-85BDC9FD1C3A}</a:tableStyleId>
              </a:tblPr>
              <a:tblGrid>
                <a:gridCol w="2053066"/>
                <a:gridCol w="475322"/>
              </a:tblGrid>
              <a:tr h="283386">
                <a:tc>
                  <a:txBody>
                    <a:bodyPr/>
                    <a:lstStyle/>
                    <a:p>
                      <a:pPr algn="ctr">
                        <a:lnSpc>
                          <a:spcPct val="107000"/>
                        </a:lnSpc>
                        <a:spcAft>
                          <a:spcPts val="0"/>
                        </a:spcAft>
                      </a:pPr>
                      <a:r>
                        <a:rPr lang="es-MX" sz="1500" kern="1200" dirty="0">
                          <a:effectLst/>
                        </a:rPr>
                        <a:t>Sujetos Obligados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smtClean="0">
                          <a:effectLst/>
                        </a:rPr>
                        <a:t>No.</a:t>
                      </a:r>
                    </a:p>
                  </a:txBody>
                  <a:tcPr marL="51435" marR="51435" marT="0" marB="0"/>
                </a:tc>
              </a:tr>
              <a:tr h="351911">
                <a:tc>
                  <a:txBody>
                    <a:bodyPr/>
                    <a:lstStyle/>
                    <a:p>
                      <a:pPr>
                        <a:lnSpc>
                          <a:spcPct val="107000"/>
                        </a:lnSpc>
                        <a:spcAft>
                          <a:spcPts val="0"/>
                        </a:spcAft>
                      </a:pPr>
                      <a:r>
                        <a:rPr lang="es-MX" sz="1500" kern="1200" dirty="0">
                          <a:effectLst/>
                        </a:rPr>
                        <a:t>Poder Ejecutivo</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smtClean="0">
                          <a:effectLst/>
                          <a:latin typeface="+mn-lt"/>
                          <a:ea typeface="+mn-ea"/>
                          <a:cs typeface="+mn-cs"/>
                        </a:rPr>
                        <a:t>59</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351911">
                <a:tc>
                  <a:txBody>
                    <a:bodyPr/>
                    <a:lstStyle/>
                    <a:p>
                      <a:pPr>
                        <a:lnSpc>
                          <a:spcPct val="107000"/>
                        </a:lnSpc>
                        <a:spcAft>
                          <a:spcPts val="0"/>
                        </a:spcAft>
                      </a:pPr>
                      <a:r>
                        <a:rPr lang="es-MX" sz="1500" kern="1200" dirty="0">
                          <a:effectLst/>
                        </a:rPr>
                        <a:t>Poder Legislativo</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a:effectLst/>
                        </a:rPr>
                        <a:t>2</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351911">
                <a:tc>
                  <a:txBody>
                    <a:bodyPr/>
                    <a:lstStyle/>
                    <a:p>
                      <a:pPr>
                        <a:lnSpc>
                          <a:spcPct val="107000"/>
                        </a:lnSpc>
                        <a:spcAft>
                          <a:spcPts val="0"/>
                        </a:spcAft>
                      </a:pPr>
                      <a:r>
                        <a:rPr lang="es-MX" sz="1500" kern="1200" dirty="0">
                          <a:effectLst/>
                        </a:rPr>
                        <a:t>Poder Judicial</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a:effectLst/>
                        </a:rPr>
                        <a:t>2</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66771">
                <a:tc>
                  <a:txBody>
                    <a:bodyPr/>
                    <a:lstStyle/>
                    <a:p>
                      <a:pPr>
                        <a:lnSpc>
                          <a:spcPct val="107000"/>
                        </a:lnSpc>
                        <a:spcAft>
                          <a:spcPts val="0"/>
                        </a:spcAft>
                      </a:pPr>
                      <a:r>
                        <a:rPr lang="es-MX" sz="1500" kern="1200" dirty="0">
                          <a:effectLst/>
                        </a:rPr>
                        <a:t>Organismos Autónomos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a:effectLst/>
                        </a:rPr>
                        <a:t>5</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351911">
                <a:tc>
                  <a:txBody>
                    <a:bodyPr/>
                    <a:lstStyle/>
                    <a:p>
                      <a:pPr>
                        <a:lnSpc>
                          <a:spcPct val="107000"/>
                        </a:lnSpc>
                        <a:spcAft>
                          <a:spcPts val="0"/>
                        </a:spcAft>
                      </a:pPr>
                      <a:r>
                        <a:rPr lang="es-MX" sz="1500" kern="1200" dirty="0">
                          <a:effectLst/>
                        </a:rPr>
                        <a:t>Partidos Políticos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smtClean="0">
                          <a:effectLst/>
                          <a:latin typeface="+mn-lt"/>
                          <a:ea typeface="+mn-ea"/>
                          <a:cs typeface="+mn-cs"/>
                        </a:rPr>
                        <a:t>12</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351911">
                <a:tc>
                  <a:txBody>
                    <a:bodyPr/>
                    <a:lstStyle/>
                    <a:p>
                      <a:pPr>
                        <a:lnSpc>
                          <a:spcPct val="107000"/>
                        </a:lnSpc>
                        <a:spcAft>
                          <a:spcPts val="0"/>
                        </a:spcAft>
                      </a:pPr>
                      <a:r>
                        <a:rPr lang="es-MX" sz="1500" kern="1200" dirty="0">
                          <a:effectLst/>
                        </a:rPr>
                        <a:t>Ayuntamientos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a:effectLst/>
                        </a:rPr>
                        <a:t>60</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566771">
                <a:tc>
                  <a:txBody>
                    <a:bodyPr/>
                    <a:lstStyle/>
                    <a:p>
                      <a:pPr>
                        <a:lnSpc>
                          <a:spcPct val="107000"/>
                        </a:lnSpc>
                        <a:spcAft>
                          <a:spcPts val="0"/>
                        </a:spcAft>
                      </a:pPr>
                      <a:r>
                        <a:rPr lang="es-MX" sz="1500" kern="1200" dirty="0">
                          <a:effectLst/>
                        </a:rPr>
                        <a:t>Comisiones Municipales de Agua</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a:effectLst/>
                        </a:rPr>
                        <a:t>4</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351911">
                <a:tc>
                  <a:txBody>
                    <a:bodyPr/>
                    <a:lstStyle/>
                    <a:p>
                      <a:pPr>
                        <a:lnSpc>
                          <a:spcPct val="107000"/>
                        </a:lnSpc>
                        <a:spcAft>
                          <a:spcPts val="0"/>
                        </a:spcAft>
                      </a:pPr>
                      <a:r>
                        <a:rPr lang="es-MX" sz="1500" kern="1200" dirty="0">
                          <a:effectLst/>
                        </a:rPr>
                        <a:t>Total</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tx2">
                        <a:lumMod val="75000"/>
                      </a:schemeClr>
                    </a:solidFill>
                  </a:tcPr>
                </a:tc>
                <a:tc>
                  <a:txBody>
                    <a:bodyPr/>
                    <a:lstStyle/>
                    <a:p>
                      <a:pPr algn="ctr">
                        <a:lnSpc>
                          <a:spcPct val="107000"/>
                        </a:lnSpc>
                        <a:spcAft>
                          <a:spcPts val="0"/>
                        </a:spcAft>
                      </a:pPr>
                      <a:r>
                        <a:rPr lang="es-MX" sz="1500" kern="1200" dirty="0" smtClean="0">
                          <a:effectLst/>
                        </a:rPr>
                        <a:t>144</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pic>
        <p:nvPicPr>
          <p:cNvPr id="11" name="5 Imagen" descr="F:\icono tlaxcala transparente.png"/>
          <p:cNvPicPr/>
          <p:nvPr/>
        </p:nvPicPr>
        <p:blipFill>
          <a:blip r:embed="rId2" cstate="print"/>
          <a:srcRect/>
          <a:stretch>
            <a:fillRect/>
          </a:stretch>
        </p:blipFill>
        <p:spPr bwMode="auto">
          <a:xfrm>
            <a:off x="7164288" y="240948"/>
            <a:ext cx="1368152" cy="935465"/>
          </a:xfrm>
          <a:prstGeom prst="rect">
            <a:avLst/>
          </a:prstGeom>
          <a:noFill/>
          <a:ln w="9525">
            <a:noFill/>
            <a:miter lim="800000"/>
            <a:headEnd/>
            <a:tailEnd/>
          </a:ln>
        </p:spPr>
      </p:pic>
    </p:spTree>
    <p:extLst>
      <p:ext uri="{BB962C8B-B14F-4D97-AF65-F5344CB8AC3E}">
        <p14:creationId xmlns:p14="http://schemas.microsoft.com/office/powerpoint/2010/main" val="80239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6" name="Título 1"/>
          <p:cNvSpPr txBox="1">
            <a:spLocks/>
          </p:cNvSpPr>
          <p:nvPr/>
        </p:nvSpPr>
        <p:spPr>
          <a:xfrm>
            <a:off x="1187624" y="2348880"/>
            <a:ext cx="6551053" cy="2163650"/>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4800" b="1" dirty="0" smtClean="0"/>
              <a:t/>
            </a:r>
            <a:br>
              <a:rPr lang="es-MX" sz="4800" b="1" dirty="0" smtClean="0"/>
            </a:br>
            <a:endParaRPr lang="es-MX" sz="4800" b="1" dirty="0" smtClean="0"/>
          </a:p>
          <a:p>
            <a:endParaRPr lang="es-MX" sz="4800" b="1" dirty="0"/>
          </a:p>
          <a:p>
            <a:endParaRPr lang="es-MX" sz="4800" b="1" dirty="0" smtClean="0"/>
          </a:p>
          <a:p>
            <a:endParaRPr lang="es-MX" sz="4800" b="1" dirty="0"/>
          </a:p>
          <a:p>
            <a:r>
              <a:rPr lang="es-MX" sz="4800" b="1" dirty="0" smtClean="0"/>
              <a:t/>
            </a:r>
            <a:br>
              <a:rPr lang="es-MX" sz="4800" b="1" dirty="0" smtClean="0"/>
            </a:br>
            <a:r>
              <a:rPr lang="es-MX" sz="4800" b="1" dirty="0" smtClean="0"/>
              <a:t/>
            </a:r>
            <a:br>
              <a:rPr lang="es-MX" sz="4800" b="1" dirty="0" smtClean="0"/>
            </a:br>
            <a:r>
              <a:rPr lang="es-MX" sz="4800" b="1" dirty="0" smtClean="0"/>
              <a:t/>
            </a:r>
            <a:br>
              <a:rPr lang="es-MX" sz="4800" b="1" dirty="0" smtClean="0"/>
            </a:br>
            <a:endParaRPr lang="es-MX" sz="4800" b="1" dirty="0"/>
          </a:p>
        </p:txBody>
      </p:sp>
      <p:sp>
        <p:nvSpPr>
          <p:cNvPr id="9" name="Título 1"/>
          <p:cNvSpPr txBox="1">
            <a:spLocks/>
          </p:cNvSpPr>
          <p:nvPr/>
        </p:nvSpPr>
        <p:spPr>
          <a:xfrm>
            <a:off x="1187624" y="1556792"/>
            <a:ext cx="7399994" cy="456528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endParaRPr lang="es-MX" sz="3200" b="1" dirty="0" smtClean="0"/>
          </a:p>
          <a:p>
            <a:pPr algn="ctr"/>
            <a:endParaRPr lang="es-MX" sz="3200" b="1" dirty="0"/>
          </a:p>
          <a:p>
            <a:pPr algn="ctr"/>
            <a:r>
              <a:rPr lang="es-MX" sz="3200" b="1" dirty="0" smtClean="0"/>
              <a:t>Datos Estadísticos derivado de los resultados de la Evaluación 2015-1 </a:t>
            </a:r>
          </a:p>
          <a:p>
            <a:pPr algn="ctr"/>
            <a:r>
              <a:rPr lang="es-MX" sz="2800" b="1" dirty="0" smtClean="0"/>
              <a:t>(Inferencias)</a:t>
            </a:r>
            <a:br>
              <a:rPr lang="es-MX" sz="2800" b="1" dirty="0" smtClean="0"/>
            </a:br>
            <a:r>
              <a:rPr lang="es-MX" sz="4800" b="1" dirty="0" smtClean="0"/>
              <a:t/>
            </a:r>
            <a:br>
              <a:rPr lang="es-MX" sz="4800" b="1" dirty="0" smtClean="0"/>
            </a:br>
            <a:r>
              <a:rPr lang="es-MX" sz="4800" b="1" dirty="0" smtClean="0"/>
              <a:t/>
            </a:r>
            <a:br>
              <a:rPr lang="es-MX" sz="4800" b="1" dirty="0" smtClean="0"/>
            </a:br>
            <a:endParaRPr lang="es-MX" sz="4800" b="1" dirty="0"/>
          </a:p>
        </p:txBody>
      </p:sp>
      <p:pic>
        <p:nvPicPr>
          <p:cNvPr id="8" name="5 Imagen" descr="F:\icono tlaxcala transparente.png"/>
          <p:cNvPicPr/>
          <p:nvPr/>
        </p:nvPicPr>
        <p:blipFill>
          <a:blip r:embed="rId2" cstate="print"/>
          <a:srcRect/>
          <a:stretch>
            <a:fillRect/>
          </a:stretch>
        </p:blipFill>
        <p:spPr bwMode="auto">
          <a:xfrm>
            <a:off x="1331640" y="5304618"/>
            <a:ext cx="1368152" cy="935465"/>
          </a:xfrm>
          <a:prstGeom prst="rect">
            <a:avLst/>
          </a:prstGeom>
          <a:noFill/>
          <a:ln w="9525">
            <a:noFill/>
            <a:miter lim="800000"/>
            <a:headEnd/>
            <a:tailEnd/>
          </a:ln>
        </p:spPr>
      </p:pic>
      <p:pic>
        <p:nvPicPr>
          <p:cNvPr id="10" name="5 Imagen" descr="F:\icono tlaxcala transparente.png"/>
          <p:cNvPicPr/>
          <p:nvPr/>
        </p:nvPicPr>
        <p:blipFill>
          <a:blip r:embed="rId2" cstate="print"/>
          <a:srcRect/>
          <a:stretch>
            <a:fillRect/>
          </a:stretch>
        </p:blipFill>
        <p:spPr bwMode="auto">
          <a:xfrm>
            <a:off x="7054601" y="332656"/>
            <a:ext cx="1368152" cy="935465"/>
          </a:xfrm>
          <a:prstGeom prst="rect">
            <a:avLst/>
          </a:prstGeom>
          <a:noFill/>
          <a:ln w="9525">
            <a:noFill/>
            <a:miter lim="800000"/>
            <a:headEnd/>
            <a:tailEnd/>
          </a:ln>
        </p:spPr>
      </p:pic>
    </p:spTree>
    <p:extLst>
      <p:ext uri="{BB962C8B-B14F-4D97-AF65-F5344CB8AC3E}">
        <p14:creationId xmlns:p14="http://schemas.microsoft.com/office/powerpoint/2010/main" val="1118721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5" name="4 Título"/>
          <p:cNvSpPr>
            <a:spLocks noGrp="1"/>
          </p:cNvSpPr>
          <p:nvPr>
            <p:ph type="ctrTitle"/>
          </p:nvPr>
        </p:nvSpPr>
        <p:spPr>
          <a:xfrm>
            <a:off x="1403648" y="1772816"/>
            <a:ext cx="7406640" cy="1976240"/>
          </a:xfrm>
        </p:spPr>
        <p:txBody>
          <a:bodyPr>
            <a:normAutofit/>
          </a:bodyPr>
          <a:lstStyle/>
          <a:p>
            <a:pPr algn="ctr"/>
            <a:r>
              <a:rPr lang="es-MX" sz="2800" dirty="0" smtClean="0"/>
              <a:t>Índice de Cumplimiento de Información Pública de Oficio(ICIPO) </a:t>
            </a:r>
            <a:endParaRPr lang="es-MX" sz="2800" dirty="0"/>
          </a:p>
        </p:txBody>
      </p:sp>
      <p:sp>
        <p:nvSpPr>
          <p:cNvPr id="8" name="4 Título"/>
          <p:cNvSpPr txBox="1">
            <a:spLocks/>
          </p:cNvSpPr>
          <p:nvPr/>
        </p:nvSpPr>
        <p:spPr>
          <a:xfrm>
            <a:off x="6012160" y="5229200"/>
            <a:ext cx="2138570"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dirty="0" smtClean="0"/>
              <a:t>JULIO DE 2015</a:t>
            </a:r>
            <a:endParaRPr lang="es-MX" sz="1800" dirty="0"/>
          </a:p>
        </p:txBody>
      </p:sp>
      <p:pic>
        <p:nvPicPr>
          <p:cNvPr id="9" name="5 Imagen" descr="F:\icono tlaxcala transparente.png"/>
          <p:cNvPicPr/>
          <p:nvPr/>
        </p:nvPicPr>
        <p:blipFill>
          <a:blip r:embed="rId2" cstate="print"/>
          <a:srcRect/>
          <a:stretch>
            <a:fillRect/>
          </a:stretch>
        </p:blipFill>
        <p:spPr bwMode="auto">
          <a:xfrm>
            <a:off x="7134293" y="404664"/>
            <a:ext cx="1368152" cy="935465"/>
          </a:xfrm>
          <a:prstGeom prst="rect">
            <a:avLst/>
          </a:prstGeom>
          <a:noFill/>
          <a:ln w="9525">
            <a:noFill/>
            <a:miter lim="800000"/>
            <a:headEnd/>
            <a:tailEnd/>
          </a:ln>
        </p:spPr>
      </p:pic>
      <p:pic>
        <p:nvPicPr>
          <p:cNvPr id="10" name="5 Imagen" descr="F:\icono tlaxcala transparente.png"/>
          <p:cNvPicPr/>
          <p:nvPr/>
        </p:nvPicPr>
        <p:blipFill>
          <a:blip r:embed="rId2" cstate="print"/>
          <a:srcRect/>
          <a:stretch>
            <a:fillRect/>
          </a:stretch>
        </p:blipFill>
        <p:spPr bwMode="auto">
          <a:xfrm>
            <a:off x="1421852" y="5297547"/>
            <a:ext cx="1368152" cy="935465"/>
          </a:xfrm>
          <a:prstGeom prst="rect">
            <a:avLst/>
          </a:prstGeom>
          <a:noFill/>
          <a:ln w="9525">
            <a:noFill/>
            <a:miter lim="800000"/>
            <a:headEnd/>
            <a:tailEnd/>
          </a:ln>
        </p:spPr>
      </p:pic>
    </p:spTree>
    <p:extLst>
      <p:ext uri="{BB962C8B-B14F-4D97-AF65-F5344CB8AC3E}">
        <p14:creationId xmlns:p14="http://schemas.microsoft.com/office/powerpoint/2010/main" val="1145231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9" name="Título 1"/>
          <p:cNvSpPr txBox="1">
            <a:spLocks/>
          </p:cNvSpPr>
          <p:nvPr/>
        </p:nvSpPr>
        <p:spPr>
          <a:xfrm>
            <a:off x="1262755" y="548722"/>
            <a:ext cx="5261144" cy="1287388"/>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800" b="1" dirty="0" smtClean="0"/>
              <a:t>Índice de Cumplimiento de la Información Pública de Oficio</a:t>
            </a:r>
            <a:r>
              <a:rPr lang="es-MX" sz="2800" dirty="0" smtClean="0"/>
              <a:t/>
            </a:r>
            <a:br>
              <a:rPr lang="es-MX" sz="2800" dirty="0" smtClean="0"/>
            </a:br>
            <a:endParaRPr lang="es-MX" sz="2800" dirty="0"/>
          </a:p>
        </p:txBody>
      </p:sp>
      <p:sp>
        <p:nvSpPr>
          <p:cNvPr id="10" name="Marcador de contenido 2"/>
          <p:cNvSpPr txBox="1">
            <a:spLocks/>
          </p:cNvSpPr>
          <p:nvPr/>
        </p:nvSpPr>
        <p:spPr>
          <a:xfrm>
            <a:off x="1262755" y="1556792"/>
            <a:ext cx="7305699" cy="1645345"/>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1600" dirty="0" smtClean="0"/>
              <a:t>Los Sujetos Obligados deberán contar con una página electrónica que tenga un icono de transparencia, en la cual publiquen la información mínima de oficio establecida en los artículos 8, 9, 10, 11, 12 y 13 de la LAIPET. </a:t>
            </a:r>
          </a:p>
          <a:p>
            <a:pPr algn="just"/>
            <a:r>
              <a:rPr lang="es-MX" sz="1600" dirty="0" smtClean="0"/>
              <a:t>Fecha de verificación de las paginas:  Del 18 de mayo al 5 de junio de 2015.</a:t>
            </a:r>
          </a:p>
          <a:p>
            <a:pPr algn="just"/>
            <a:r>
              <a:rPr lang="es-MX" sz="1600" dirty="0" smtClean="0"/>
              <a:t>Por lo que se verificó los portales de transparencia de los 144 Sujetos Obligados. De lo anterior se obtuvo que:</a:t>
            </a:r>
          </a:p>
          <a:p>
            <a:endParaRPr lang="es-MX" sz="1600" dirty="0"/>
          </a:p>
        </p:txBody>
      </p:sp>
      <p:graphicFrame>
        <p:nvGraphicFramePr>
          <p:cNvPr id="11" name="Tabla 3"/>
          <p:cNvGraphicFramePr>
            <a:graphicFrameLocks noGrp="1"/>
          </p:cNvGraphicFramePr>
          <p:nvPr>
            <p:extLst>
              <p:ext uri="{D42A27DB-BD31-4B8C-83A1-F6EECF244321}">
                <p14:modId xmlns:p14="http://schemas.microsoft.com/office/powerpoint/2010/main" val="3489118133"/>
              </p:ext>
            </p:extLst>
          </p:nvPr>
        </p:nvGraphicFramePr>
        <p:xfrm>
          <a:off x="251520" y="3284984"/>
          <a:ext cx="8761011" cy="2808311"/>
        </p:xfrm>
        <a:graphic>
          <a:graphicData uri="http://schemas.openxmlformats.org/drawingml/2006/table">
            <a:tbl>
              <a:tblPr>
                <a:tableStyleId>{5C22544A-7EE6-4342-B048-85BDC9FD1C3A}</a:tableStyleId>
              </a:tblPr>
              <a:tblGrid>
                <a:gridCol w="2512233"/>
                <a:gridCol w="693872"/>
                <a:gridCol w="822079"/>
                <a:gridCol w="564689"/>
                <a:gridCol w="735719"/>
                <a:gridCol w="928990"/>
                <a:gridCol w="1015226"/>
                <a:gridCol w="1071290"/>
                <a:gridCol w="416913"/>
              </a:tblGrid>
              <a:tr h="765922">
                <a:tc>
                  <a:txBody>
                    <a:bodyPr/>
                    <a:lstStyle/>
                    <a:p>
                      <a:pPr algn="ctr">
                        <a:lnSpc>
                          <a:spcPct val="107000"/>
                        </a:lnSpc>
                        <a:spcAft>
                          <a:spcPts val="0"/>
                        </a:spcAft>
                      </a:pPr>
                      <a:r>
                        <a:rPr lang="es-MX" sz="1400" dirty="0">
                          <a:effectLst/>
                          <a:latin typeface="Calibri" panose="020F0502020204030204" pitchFamily="34" charset="0"/>
                        </a:rPr>
                        <a:t>Criterio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Poder Ejecutivo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Poder Legislativo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a:effectLst/>
                          <a:latin typeface="Calibri" panose="020F0502020204030204" pitchFamily="34" charset="0"/>
                        </a:rPr>
                        <a:t>Poder Judicial</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Ayuntamientos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a:effectLst/>
                          <a:latin typeface="Calibri" panose="020F0502020204030204" pitchFamily="34" charset="0"/>
                        </a:rPr>
                        <a:t>Partidos Políticos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Organismos</a:t>
                      </a:r>
                      <a:r>
                        <a:rPr lang="es-MX" sz="1400" baseline="0" dirty="0" smtClean="0">
                          <a:effectLst/>
                          <a:latin typeface="Calibri" panose="020F0502020204030204" pitchFamily="34" charset="0"/>
                          <a:ea typeface="+mn-ea"/>
                          <a:cs typeface="+mn-cs"/>
                        </a:rPr>
                        <a:t>  Autónomos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a:effectLst/>
                          <a:latin typeface="Calibri" panose="020F0502020204030204" pitchFamily="34" charset="0"/>
                        </a:rPr>
                        <a:t>Comisiones Municipales de Agua</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a:effectLst/>
                          <a:latin typeface="Calibri" panose="020F0502020204030204" pitchFamily="34" charset="0"/>
                        </a:rPr>
                        <a:t>Total</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r>
              <a:tr h="255272">
                <a:tc>
                  <a:txBody>
                    <a:bodyPr/>
                    <a:lstStyle/>
                    <a:p>
                      <a:pPr algn="just">
                        <a:lnSpc>
                          <a:spcPct val="107000"/>
                        </a:lnSpc>
                        <a:spcAft>
                          <a:spcPts val="0"/>
                        </a:spcAft>
                      </a:pPr>
                      <a:r>
                        <a:rPr lang="es-MX" sz="1400" dirty="0">
                          <a:effectLst/>
                          <a:latin typeface="Calibri" panose="020F0502020204030204" pitchFamily="34" charset="0"/>
                        </a:rPr>
                        <a:t>No tienen </a:t>
                      </a:r>
                      <a:r>
                        <a:rPr lang="es-MX" sz="1400" dirty="0" smtClean="0">
                          <a:effectLst/>
                          <a:latin typeface="Calibri" panose="020F0502020204030204" pitchFamily="34" charset="0"/>
                        </a:rPr>
                        <a:t>página.</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r>
              <a:tr h="1022335">
                <a:tc>
                  <a:txBody>
                    <a:bodyPr/>
                    <a:lstStyle/>
                    <a:p>
                      <a:pPr algn="just">
                        <a:lnSpc>
                          <a:spcPct val="107000"/>
                        </a:lnSpc>
                        <a:spcAft>
                          <a:spcPts val="0"/>
                        </a:spcAft>
                      </a:pPr>
                      <a:r>
                        <a:rPr lang="es-MX" sz="1400" dirty="0">
                          <a:effectLst/>
                          <a:latin typeface="Calibri" panose="020F0502020204030204" pitchFamily="34" charset="0"/>
                        </a:rPr>
                        <a:t>Tiene página con ícono de transparencia, pero </a:t>
                      </a:r>
                      <a:r>
                        <a:rPr lang="es-MX" sz="1400" dirty="0" smtClean="0">
                          <a:effectLst/>
                          <a:latin typeface="Calibri" panose="020F0502020204030204" pitchFamily="34" charset="0"/>
                        </a:rPr>
                        <a:t>no</a:t>
                      </a:r>
                      <a:r>
                        <a:rPr lang="es-MX" sz="1400" baseline="0" dirty="0" smtClean="0">
                          <a:effectLst/>
                          <a:latin typeface="Calibri" panose="020F0502020204030204" pitchFamily="34" charset="0"/>
                        </a:rPr>
                        <a:t> contiene</a:t>
                      </a:r>
                      <a:r>
                        <a:rPr lang="es-MX" sz="1400" dirty="0" smtClean="0">
                          <a:effectLst/>
                          <a:latin typeface="Calibri" panose="020F0502020204030204" pitchFamily="34" charset="0"/>
                        </a:rPr>
                        <a:t> </a:t>
                      </a:r>
                      <a:r>
                        <a:rPr lang="es-MX" sz="1400" dirty="0">
                          <a:effectLst/>
                          <a:latin typeface="Calibri" panose="020F0502020204030204" pitchFamily="34" charset="0"/>
                        </a:rPr>
                        <a:t>información pública de </a:t>
                      </a:r>
                      <a:r>
                        <a:rPr lang="es-MX" sz="1400" dirty="0" smtClean="0">
                          <a:effectLst/>
                          <a:latin typeface="Calibri" panose="020F0502020204030204" pitchFamily="34" charset="0"/>
                        </a:rPr>
                        <a:t>oficio.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r>
              <a:tr h="509510">
                <a:tc>
                  <a:txBody>
                    <a:bodyPr/>
                    <a:lstStyle/>
                    <a:p>
                      <a:pPr algn="just">
                        <a:lnSpc>
                          <a:spcPct val="107000"/>
                        </a:lnSpc>
                        <a:spcAft>
                          <a:spcPts val="0"/>
                        </a:spcAft>
                      </a:pPr>
                      <a:r>
                        <a:rPr lang="es-MX" sz="1400" dirty="0">
                          <a:effectLst/>
                          <a:latin typeface="Calibri" panose="020F0502020204030204" pitchFamily="34" charset="0"/>
                        </a:rPr>
                        <a:t>Tiene </a:t>
                      </a:r>
                      <a:r>
                        <a:rPr lang="es-MX" sz="1400" baseline="0" dirty="0" smtClean="0">
                          <a:effectLst/>
                          <a:latin typeface="Calibri" panose="020F0502020204030204" pitchFamily="34" charset="0"/>
                        </a:rPr>
                        <a:t> pagina con un porcentaje  de actualización.</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59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rPr>
                        <a:t>53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ea typeface="+mn-ea"/>
                          <a:cs typeface="+mn-cs"/>
                        </a:rPr>
                        <a:t>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rPr>
                        <a:t>130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r>
              <a:tr h="255272">
                <a:tc>
                  <a:txBody>
                    <a:bodyPr/>
                    <a:lstStyle/>
                    <a:p>
                      <a:pPr algn="ctr">
                        <a:lnSpc>
                          <a:spcPct val="107000"/>
                        </a:lnSpc>
                        <a:spcAft>
                          <a:spcPts val="0"/>
                        </a:spcAft>
                      </a:pPr>
                      <a:r>
                        <a:rPr lang="es-MX" sz="1400">
                          <a:effectLst/>
                          <a:latin typeface="Calibri" panose="020F0502020204030204" pitchFamily="34" charset="0"/>
                        </a:rPr>
                        <a:t>Total</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59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60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mn-ea"/>
                          <a:cs typeface="+mn-cs"/>
                        </a:rPr>
                        <a:t>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anose="020F0502020204030204" pitchFamily="34" charset="0"/>
                        </a:rPr>
                        <a:t>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rPr>
                        <a:t>144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r>
            </a:tbl>
          </a:graphicData>
        </a:graphic>
      </p:graphicFrame>
      <p:pic>
        <p:nvPicPr>
          <p:cNvPr id="7" name="5 Imagen" descr="F:\icono tlaxcala transparente.png"/>
          <p:cNvPicPr/>
          <p:nvPr/>
        </p:nvPicPr>
        <p:blipFill>
          <a:blip r:embed="rId2" cstate="print"/>
          <a:srcRect/>
          <a:stretch>
            <a:fillRect/>
          </a:stretch>
        </p:blipFill>
        <p:spPr bwMode="auto">
          <a:xfrm>
            <a:off x="7224989" y="279478"/>
            <a:ext cx="1368152" cy="935465"/>
          </a:xfrm>
          <a:prstGeom prst="rect">
            <a:avLst/>
          </a:prstGeom>
          <a:noFill/>
          <a:ln w="9525">
            <a:noFill/>
            <a:miter lim="800000"/>
            <a:headEnd/>
            <a:tailEnd/>
          </a:ln>
        </p:spPr>
      </p:pic>
    </p:spTree>
    <p:extLst>
      <p:ext uri="{BB962C8B-B14F-4D97-AF65-F5344CB8AC3E}">
        <p14:creationId xmlns:p14="http://schemas.microsoft.com/office/powerpoint/2010/main" val="2623989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9" name="1 Gráfico"/>
          <p:cNvGraphicFramePr>
            <a:graphicFrameLocks noGrp="1"/>
          </p:cNvGraphicFramePr>
          <p:nvPr>
            <p:extLst>
              <p:ext uri="{D42A27DB-BD31-4B8C-83A1-F6EECF244321}">
                <p14:modId xmlns:p14="http://schemas.microsoft.com/office/powerpoint/2010/main" val="3977257286"/>
              </p:ext>
            </p:extLst>
          </p:nvPr>
        </p:nvGraphicFramePr>
        <p:xfrm>
          <a:off x="827583" y="281781"/>
          <a:ext cx="8208913" cy="62944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091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8" name="4 Título"/>
          <p:cNvSpPr txBox="1">
            <a:spLocks/>
          </p:cNvSpPr>
          <p:nvPr/>
        </p:nvSpPr>
        <p:spPr>
          <a:xfrm>
            <a:off x="1187624" y="116632"/>
            <a:ext cx="7488832" cy="1008112"/>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dirty="0" smtClean="0"/>
              <a:t>Hallazgos encontrados: Es importante mencionar que de la evaluación 2014-2 a la 2015-1 se obtuvo un aumento considerable de entidades públicas con un % de actualización de 116 a 130 es decir de un 82% a 90%. </a:t>
            </a:r>
            <a:endParaRPr lang="es-MX" sz="1800" dirty="0"/>
          </a:p>
        </p:txBody>
      </p:sp>
      <p:graphicFrame>
        <p:nvGraphicFramePr>
          <p:cNvPr id="9" name="1 Gráfico"/>
          <p:cNvGraphicFramePr>
            <a:graphicFrameLocks noGrp="1"/>
          </p:cNvGraphicFramePr>
          <p:nvPr>
            <p:extLst>
              <p:ext uri="{D42A27DB-BD31-4B8C-83A1-F6EECF244321}">
                <p14:modId xmlns:p14="http://schemas.microsoft.com/office/powerpoint/2010/main" val="3016068164"/>
              </p:ext>
            </p:extLst>
          </p:nvPr>
        </p:nvGraphicFramePr>
        <p:xfrm>
          <a:off x="502578" y="1268760"/>
          <a:ext cx="8667750" cy="5307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742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Personalizado 1">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00CC"/>
      </a:hlink>
      <a:folHlink>
        <a:srgbClr val="964305"/>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TM04033927[[fn=Evento principal]]</Template>
  <TotalTime>3653</TotalTime>
  <Words>4895</Words>
  <Application>Microsoft Office PowerPoint</Application>
  <PresentationFormat>Presentación en pantalla (4:3)</PresentationFormat>
  <Paragraphs>1721</Paragraphs>
  <Slides>39</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39</vt:i4>
      </vt:variant>
    </vt:vector>
  </HeadingPairs>
  <TitlesOfParts>
    <vt:vector size="48" baseType="lpstr">
      <vt:lpstr>Arial</vt:lpstr>
      <vt:lpstr>Arial Narrow</vt:lpstr>
      <vt:lpstr>Calibri</vt:lpstr>
      <vt:lpstr>Gill Sans MT</vt:lpstr>
      <vt:lpstr>Times New Roman</vt:lpstr>
      <vt:lpstr>Tw Cen MT</vt:lpstr>
      <vt:lpstr>Verdana</vt:lpstr>
      <vt:lpstr>Wingdings 2</vt:lpstr>
      <vt:lpstr>Solsticio</vt:lpstr>
      <vt:lpstr>PRIMERA EVALUACIÓN SEMESTRAL 2015</vt:lpstr>
      <vt:lpstr>Presentación de PowerPoint</vt:lpstr>
      <vt:lpstr>Presentación de PowerPoint</vt:lpstr>
      <vt:lpstr>Presentación de PowerPoint</vt:lpstr>
      <vt:lpstr>Presentación de PowerPoint</vt:lpstr>
      <vt:lpstr>Índice de Cumplimiento de Información Pública de Oficio(ICIPO) </vt:lpstr>
      <vt:lpstr>Presentación de PowerPoint</vt:lpstr>
      <vt:lpstr>Presentación de PowerPoint</vt:lpstr>
      <vt:lpstr>Presentación de PowerPoint</vt:lpstr>
      <vt:lpstr>Índice de Cumplimiento de Requerimientos  (ICR)</vt:lpstr>
      <vt:lpstr>Presentación de PowerPoint</vt:lpstr>
      <vt:lpstr>Presentación de PowerPoint</vt:lpstr>
      <vt:lpstr>Presentación de PowerPoint</vt:lpstr>
      <vt:lpstr>ÍNDICE DE CONOCIMIENTOS DEL ARI (ICARI)</vt:lpstr>
      <vt:lpstr>Presentación de PowerPoint</vt:lpstr>
      <vt:lpstr>Presentación de PowerPoint</vt:lpstr>
      <vt:lpstr>Presentación de PowerPoint</vt:lpstr>
      <vt:lpstr>Presentación de PowerPoint</vt:lpstr>
      <vt:lpstr>ÍNDICE GENERAL DE CUMPLIMIENTO  (IGC)</vt:lpstr>
      <vt:lpstr>Presentación de PowerPoint</vt:lpstr>
      <vt:lpstr>Presentación de PowerPoint</vt:lpstr>
      <vt:lpstr>Presentación de PowerPoint</vt:lpstr>
      <vt:lpstr>APROBADOS VS NO APROBADOS (Evaluación 2015-1)  </vt:lpstr>
      <vt:lpstr>Presentación de PowerPoint</vt:lpstr>
      <vt:lpstr>Presentación de PowerPoint</vt:lpstr>
      <vt:lpstr>RESULTADOS  (Por tipo de sujeto obligado)</vt:lpstr>
      <vt:lpstr>Ayuntamientos</vt:lpstr>
      <vt:lpstr>Presentación de PowerPoint</vt:lpstr>
      <vt:lpstr>Presentación de PowerPoint</vt:lpstr>
      <vt:lpstr>Poder Ejecutivo</vt:lpstr>
      <vt:lpstr>Presentación de PowerPoint</vt:lpstr>
      <vt:lpstr>Presentación de PowerPoint</vt:lpstr>
      <vt:lpstr>Organismos Autónomos</vt:lpstr>
      <vt:lpstr>Poder Legislativo</vt:lpstr>
      <vt:lpstr>Partidos Políticos</vt:lpstr>
      <vt:lpstr>Comisiones Municipales de Agua y Alcantarillado</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Francisco MC</dc:creator>
  <cp:lastModifiedBy>MORONES</cp:lastModifiedBy>
  <cp:revision>234</cp:revision>
  <cp:lastPrinted>2015-07-10T00:45:08Z</cp:lastPrinted>
  <dcterms:created xsi:type="dcterms:W3CDTF">2015-06-13T20:42:38Z</dcterms:created>
  <dcterms:modified xsi:type="dcterms:W3CDTF">2015-10-13T21:10:40Z</dcterms:modified>
</cp:coreProperties>
</file>